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7" r:id="rId3"/>
    <p:sldId id="288" r:id="rId4"/>
    <p:sldId id="257" r:id="rId5"/>
    <p:sldId id="258" r:id="rId6"/>
    <p:sldId id="259" r:id="rId7"/>
    <p:sldId id="260" r:id="rId8"/>
    <p:sldId id="261" r:id="rId9"/>
    <p:sldId id="262" r:id="rId10"/>
    <p:sldId id="263" r:id="rId11"/>
    <p:sldId id="264" r:id="rId12"/>
    <p:sldId id="266"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9" r:id="rId32"/>
    <p:sldId id="290" r:id="rId33"/>
    <p:sldId id="291" r:id="rId34"/>
    <p:sldId id="285" r:id="rId35"/>
    <p:sldId id="286" r:id="rId36"/>
    <p:sldId id="287"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D86E5-C25F-45EF-B277-D453AE57F454}" type="datetimeFigureOut">
              <a:rPr lang="it-IT" smtClean="0"/>
              <a:t>17/05/20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013C3-C73D-4E9C-935E-6EFB0A06F80A}" type="slidenum">
              <a:rPr lang="it-IT" smtClean="0"/>
              <a:t>‹N›</a:t>
            </a:fld>
            <a:endParaRPr lang="it-IT"/>
          </a:p>
        </p:txBody>
      </p:sp>
    </p:spTree>
    <p:extLst>
      <p:ext uri="{BB962C8B-B14F-4D97-AF65-F5344CB8AC3E}">
        <p14:creationId xmlns:p14="http://schemas.microsoft.com/office/powerpoint/2010/main" val="49787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consentire ai propri iscritti di conoscere quale sarà presumibilmente la propria pensione al termine dell'attività lavorativa, l'INPS (Istituto Nazionale di Previdenza Sociale) ha messo a disposizione sul proprio sito web un simulatore di calcolo denominato "La mia pensione". </a:t>
            </a:r>
          </a:p>
        </p:txBody>
      </p:sp>
      <p:sp>
        <p:nvSpPr>
          <p:cNvPr id="4" name="Segnaposto numero diapositiva 3"/>
          <p:cNvSpPr>
            <a:spLocks noGrp="1"/>
          </p:cNvSpPr>
          <p:nvPr>
            <p:ph type="sldNum" sz="quarter" idx="5"/>
          </p:nvPr>
        </p:nvSpPr>
        <p:spPr/>
        <p:txBody>
          <a:bodyPr/>
          <a:lstStyle/>
          <a:p>
            <a:fld id="{173013C3-C73D-4E9C-935E-6EFB0A06F80A}" type="slidenum">
              <a:rPr lang="it-IT" smtClean="0"/>
              <a:t>5</a:t>
            </a:fld>
            <a:endParaRPr lang="it-IT"/>
          </a:p>
        </p:txBody>
      </p:sp>
    </p:spTree>
    <p:extLst>
      <p:ext uri="{BB962C8B-B14F-4D97-AF65-F5344CB8AC3E}">
        <p14:creationId xmlns:p14="http://schemas.microsoft.com/office/powerpoint/2010/main" val="574444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F53A901-3FB8-434A-A081-D640B8E1443F}" type="datetimeFigureOut">
              <a:rPr lang="it-IT" smtClean="0"/>
              <a:t>17/05/20</a:t>
            </a:fld>
            <a:endParaRPr lang="it-IT"/>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2A82C2E-AC09-4082-9DDF-0664AC710EB3}" type="slidenum">
              <a:rPr lang="it-IT" smtClean="0"/>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034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153796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270679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162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2193788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6F53A901-3FB8-434A-A081-D640B8E1443F}" type="datetimeFigureOut">
              <a:rPr lang="it-IT" smtClean="0"/>
              <a:t>17/05/20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35417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6F53A901-3FB8-434A-A081-D640B8E1443F}" type="datetimeFigureOut">
              <a:rPr lang="it-IT" smtClean="0"/>
              <a:t>17/05/20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690979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53A901-3FB8-434A-A081-D640B8E1443F}" type="datetimeFigureOut">
              <a:rPr lang="it-IT" smtClean="0"/>
              <a:t>17/05/20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3597779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53A901-3FB8-434A-A081-D640B8E1443F}" type="datetimeFigureOut">
              <a:rPr lang="it-IT" smtClean="0"/>
              <a:t>17/05/20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384508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53A901-3FB8-434A-A081-D640B8E1443F}" type="datetimeFigureOut">
              <a:rPr lang="it-IT" smtClean="0"/>
              <a:t>17/05/20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169169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F53A901-3FB8-434A-A081-D640B8E1443F}" type="datetimeFigureOut">
              <a:rPr lang="it-IT" smtClean="0"/>
              <a:t>17/05/20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269125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15713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F53A901-3FB8-434A-A081-D640B8E1443F}" type="datetimeFigureOut">
              <a:rPr lang="it-IT" smtClean="0"/>
              <a:t>17/05/20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201708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F53A901-3FB8-434A-A081-D640B8E1443F}" type="datetimeFigureOut">
              <a:rPr lang="it-IT" smtClean="0"/>
              <a:t>17/05/20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35620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3A901-3FB8-434A-A081-D640B8E1443F}" type="datetimeFigureOut">
              <a:rPr lang="it-IT" smtClean="0"/>
              <a:t>17/05/20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22082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304371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F53A901-3FB8-434A-A081-D640B8E1443F}" type="datetimeFigureOut">
              <a:rPr lang="it-IT" smtClean="0"/>
              <a:t>17/05/20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2A82C2E-AC09-4082-9DDF-0664AC710EB3}" type="slidenum">
              <a:rPr lang="it-IT" smtClean="0"/>
              <a:t>‹N›</a:t>
            </a:fld>
            <a:endParaRPr lang="it-IT"/>
          </a:p>
        </p:txBody>
      </p:sp>
    </p:spTree>
    <p:extLst>
      <p:ext uri="{BB962C8B-B14F-4D97-AF65-F5344CB8AC3E}">
        <p14:creationId xmlns:p14="http://schemas.microsoft.com/office/powerpoint/2010/main" val="40730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F53A901-3FB8-434A-A081-D640B8E1443F}" type="datetimeFigureOut">
              <a:rPr lang="it-IT" smtClean="0"/>
              <a:t>17/05/20</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2A82C2E-AC09-4082-9DDF-0664AC710EB3}" type="slidenum">
              <a:rPr lang="it-IT" smtClean="0"/>
              <a:t>‹N›</a:t>
            </a:fld>
            <a:endParaRPr lang="it-IT"/>
          </a:p>
        </p:txBody>
      </p:sp>
    </p:spTree>
    <p:extLst>
      <p:ext uri="{BB962C8B-B14F-4D97-AF65-F5344CB8AC3E}">
        <p14:creationId xmlns:p14="http://schemas.microsoft.com/office/powerpoint/2010/main" val="274441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tilocali.leggiditalia.it/rest?print=1#10LX0000762744ART31" TargetMode="External"/><Relationship Id="rId2" Type="http://schemas.openxmlformats.org/officeDocument/2006/relationships/hyperlink" Target="http://entilocali.leggiditalia.it/rest?print=1#10LX0000762744ART3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ntilocali.leggiditalia.it/#id=10LX0000278300ART0,__m=docu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tilocali.leggiditalia.it/#id=10LX0000279282ART0,__m=document" TargetMode="External"/><Relationship Id="rId2" Type="http://schemas.openxmlformats.org/officeDocument/2006/relationships/hyperlink" Target="http://entilocali.leggiditalia.it/rest?print=1#10LX0000762744ART25" TargetMode="External"/><Relationship Id="rId1" Type="http://schemas.openxmlformats.org/officeDocument/2006/relationships/slideLayout" Target="../slideLayouts/slideLayout2.xml"/><Relationship Id="rId5" Type="http://schemas.openxmlformats.org/officeDocument/2006/relationships/hyperlink" Target="http://entilocali.leggiditalia.it/#id=10SE0001259392,__m=document" TargetMode="External"/><Relationship Id="rId4" Type="http://schemas.openxmlformats.org/officeDocument/2006/relationships/hyperlink" Target="http://entilocali.leggiditalia.it/#id=10LX0000300648ART5%2010LX0000299832ART5,__m=documen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vip.it/wp-content/uploads/evoluzionedelsistemapensionistico.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74101-138F-4782-9A82-E1F268805AC3}"/>
              </a:ext>
            </a:extLst>
          </p:cNvPr>
          <p:cNvSpPr>
            <a:spLocks noGrp="1"/>
          </p:cNvSpPr>
          <p:nvPr>
            <p:ph type="ctrTitle"/>
          </p:nvPr>
        </p:nvSpPr>
        <p:spPr/>
        <p:txBody>
          <a:bodyPr/>
          <a:lstStyle/>
          <a:p>
            <a:r>
              <a:rPr lang="it-IT" dirty="0"/>
              <a:t>Previdenza complementare e </a:t>
            </a:r>
            <a:r>
              <a:rPr lang="it-IT" dirty="0" err="1"/>
              <a:t>fitq</a:t>
            </a:r>
            <a:endParaRPr lang="it-IT" dirty="0"/>
          </a:p>
        </p:txBody>
      </p:sp>
      <p:sp>
        <p:nvSpPr>
          <p:cNvPr id="3" name="Sottotitolo 2">
            <a:extLst>
              <a:ext uri="{FF2B5EF4-FFF2-40B4-BE49-F238E27FC236}">
                <a16:creationId xmlns:a16="http://schemas.microsoft.com/office/drawing/2014/main" id="{3BEF2D7F-8846-420E-8D2A-6710B6F82051}"/>
              </a:ext>
            </a:extLst>
          </p:cNvPr>
          <p:cNvSpPr>
            <a:spLocks noGrp="1"/>
          </p:cNvSpPr>
          <p:nvPr>
            <p:ph type="subTitle" idx="1"/>
          </p:nvPr>
        </p:nvSpPr>
        <p:spPr/>
        <p:txBody>
          <a:bodyPr/>
          <a:lstStyle/>
          <a:p>
            <a:r>
              <a:rPr lang="it-IT" dirty="0"/>
              <a:t>Fabiano </a:t>
            </a:r>
            <a:r>
              <a:rPr lang="it-IT" dirty="0" err="1"/>
              <a:t>atzeni</a:t>
            </a:r>
            <a:endParaRPr lang="it-IT" dirty="0"/>
          </a:p>
        </p:txBody>
      </p:sp>
    </p:spTree>
    <p:extLst>
      <p:ext uri="{BB962C8B-B14F-4D97-AF65-F5344CB8AC3E}">
        <p14:creationId xmlns:p14="http://schemas.microsoft.com/office/powerpoint/2010/main" val="261240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99E7-9BBF-4FC3-A31B-B31A2CA4577F}"/>
              </a:ext>
            </a:extLst>
          </p:cNvPr>
          <p:cNvSpPr>
            <a:spLocks noGrp="1"/>
          </p:cNvSpPr>
          <p:nvPr>
            <p:ph type="title"/>
          </p:nvPr>
        </p:nvSpPr>
        <p:spPr>
          <a:xfrm>
            <a:off x="685801" y="179798"/>
            <a:ext cx="10396882" cy="1017141"/>
          </a:xfrm>
        </p:spPr>
        <p:txBody>
          <a:bodyPr>
            <a:normAutofit/>
          </a:bodyPr>
          <a:lstStyle/>
          <a:p>
            <a:r>
              <a:rPr lang="it-IT" dirty="0"/>
              <a:t>Anticipazioni e riscatti</a:t>
            </a:r>
          </a:p>
        </p:txBody>
      </p:sp>
      <p:sp>
        <p:nvSpPr>
          <p:cNvPr id="3" name="Segnaposto contenuto 2">
            <a:extLst>
              <a:ext uri="{FF2B5EF4-FFF2-40B4-BE49-F238E27FC236}">
                <a16:creationId xmlns:a16="http://schemas.microsoft.com/office/drawing/2014/main" id="{489FC4BC-219D-44BF-BA1E-637297A1F1E3}"/>
              </a:ext>
            </a:extLst>
          </p:cNvPr>
          <p:cNvSpPr>
            <a:spLocks noGrp="1"/>
          </p:cNvSpPr>
          <p:nvPr>
            <p:ph sz="quarter" idx="13"/>
          </p:nvPr>
        </p:nvSpPr>
        <p:spPr>
          <a:xfrm>
            <a:off x="51371" y="1700373"/>
            <a:ext cx="11512193" cy="3674212"/>
          </a:xfrm>
        </p:spPr>
        <p:txBody>
          <a:bodyPr>
            <a:noAutofit/>
          </a:bodyPr>
          <a:lstStyle/>
          <a:p>
            <a:r>
              <a:rPr lang="it-IT" sz="2400" dirty="0"/>
              <a:t>Se sei iscritto alla previdenza complementare da più di 8 anni puoi chiedere un'anticipazione, per un importo non superiore al 75% del capitale accumulato, per l'acquisto o la ristrutturazione della prima casa di abitazione o per spese sanitarie (per te o per i tuoi figli), ovvero per un importo massimo del 30% del capitale accumulato, per ulteriori esigenze. </a:t>
            </a:r>
          </a:p>
          <a:p>
            <a:r>
              <a:rPr lang="it-IT" sz="2400" dirty="0"/>
              <a:t>Puoi riscattare tutta la tua posizione individuale nel caso di invalidità permanente o inoccupazione superiore ai 48 mesi, dimissioni o licenziamento. Puoi invece richiedere il riscatto di una parte della tua posizione, nella misura del 50%, se sei inoccupato da almeno 12 mesi (e non oltre 48).</a:t>
            </a:r>
          </a:p>
        </p:txBody>
      </p:sp>
    </p:spTree>
    <p:extLst>
      <p:ext uri="{BB962C8B-B14F-4D97-AF65-F5344CB8AC3E}">
        <p14:creationId xmlns:p14="http://schemas.microsoft.com/office/powerpoint/2010/main" val="144837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3E8CB5-F45E-4237-BF07-884020DE53D9}"/>
              </a:ext>
            </a:extLst>
          </p:cNvPr>
          <p:cNvSpPr>
            <a:spLocks noGrp="1"/>
          </p:cNvSpPr>
          <p:nvPr>
            <p:ph type="title"/>
          </p:nvPr>
        </p:nvSpPr>
        <p:spPr>
          <a:xfrm>
            <a:off x="685801" y="0"/>
            <a:ext cx="10396882" cy="1284271"/>
          </a:xfrm>
        </p:spPr>
        <p:txBody>
          <a:bodyPr/>
          <a:lstStyle/>
          <a:p>
            <a:r>
              <a:rPr lang="it-IT" dirty="0"/>
              <a:t>fiscalità</a:t>
            </a:r>
          </a:p>
        </p:txBody>
      </p:sp>
      <p:sp>
        <p:nvSpPr>
          <p:cNvPr id="3" name="Segnaposto contenuto 2">
            <a:extLst>
              <a:ext uri="{FF2B5EF4-FFF2-40B4-BE49-F238E27FC236}">
                <a16:creationId xmlns:a16="http://schemas.microsoft.com/office/drawing/2014/main" id="{DAFADDA7-9CC7-4585-AF7C-7750AACB2BB7}"/>
              </a:ext>
            </a:extLst>
          </p:cNvPr>
          <p:cNvSpPr>
            <a:spLocks noGrp="1"/>
          </p:cNvSpPr>
          <p:nvPr>
            <p:ph sz="quarter" idx="13"/>
          </p:nvPr>
        </p:nvSpPr>
        <p:spPr>
          <a:xfrm>
            <a:off x="359596" y="1479480"/>
            <a:ext cx="10720911" cy="3895106"/>
          </a:xfrm>
        </p:spPr>
        <p:txBody>
          <a:bodyPr>
            <a:noAutofit/>
          </a:bodyPr>
          <a:lstStyle/>
          <a:p>
            <a:r>
              <a:rPr lang="it-IT" sz="2400" dirty="0"/>
              <a:t>contribuzione: puoi dedurre dal tuo reddito complessivo i contributi che hai versato, fino al limite di 5.164,57 euro all’anno. </a:t>
            </a:r>
          </a:p>
          <a:p>
            <a:r>
              <a:rPr lang="it-IT" sz="2400" dirty="0"/>
              <a:t>rendimenti realizzati dalla forma pensionistica complementare: sono tassati fino a un massimo del 20% (rispetto al 26% che si applica alla maggior parte delle forme di risparmio finanziario). </a:t>
            </a:r>
          </a:p>
          <a:p>
            <a:r>
              <a:rPr lang="it-IT" sz="2400" dirty="0"/>
              <a:t>pagamento della pensione complementare o del capitale: la tassazione è molto favorevole. Quanto deriva dai versamenti effettuati è assoggettato a una ritenuta agevolata del 15%. Tale percentuale si riduce in funzione dell'anzianità di partecipazione al sistema di previdenza complementare; </a:t>
            </a:r>
          </a:p>
        </p:txBody>
      </p:sp>
    </p:spTree>
    <p:extLst>
      <p:ext uri="{BB962C8B-B14F-4D97-AF65-F5344CB8AC3E}">
        <p14:creationId xmlns:p14="http://schemas.microsoft.com/office/powerpoint/2010/main" val="200592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D8303-36A7-4CE5-9525-98279BE03F8C}"/>
              </a:ext>
            </a:extLst>
          </p:cNvPr>
          <p:cNvSpPr>
            <a:spLocks noGrp="1"/>
          </p:cNvSpPr>
          <p:nvPr>
            <p:ph type="title"/>
          </p:nvPr>
        </p:nvSpPr>
        <p:spPr>
          <a:xfrm>
            <a:off x="685801" y="231169"/>
            <a:ext cx="10396882" cy="929811"/>
          </a:xfrm>
        </p:spPr>
        <p:txBody>
          <a:bodyPr/>
          <a:lstStyle/>
          <a:p>
            <a:r>
              <a:rPr lang="it-IT" dirty="0"/>
              <a:t>vigilanza</a:t>
            </a:r>
          </a:p>
        </p:txBody>
      </p:sp>
      <p:sp>
        <p:nvSpPr>
          <p:cNvPr id="3" name="Segnaposto contenuto 2">
            <a:extLst>
              <a:ext uri="{FF2B5EF4-FFF2-40B4-BE49-F238E27FC236}">
                <a16:creationId xmlns:a16="http://schemas.microsoft.com/office/drawing/2014/main" id="{6625A58F-B6E3-42B3-AA78-705C0F466C7E}"/>
              </a:ext>
            </a:extLst>
          </p:cNvPr>
          <p:cNvSpPr>
            <a:spLocks noGrp="1"/>
          </p:cNvSpPr>
          <p:nvPr>
            <p:ph sz="quarter" idx="13"/>
          </p:nvPr>
        </p:nvSpPr>
        <p:spPr>
          <a:xfrm>
            <a:off x="169524" y="1525712"/>
            <a:ext cx="10910983" cy="3848873"/>
          </a:xfrm>
        </p:spPr>
        <p:txBody>
          <a:bodyPr>
            <a:noAutofit/>
          </a:bodyPr>
          <a:lstStyle/>
          <a:p>
            <a:r>
              <a:rPr lang="it-IT" sz="2400" dirty="0"/>
              <a:t>Per assicurarne il buon funzionamento il legislatore ha istituito una specifica Autorità di vigilanza: la COVIP – Commissione di vigilanza sui fondi pensione – con lo scopo di perseguire la trasparenza e la correttezza dei comportamenti e la sana e prudente gestione delle forme pensionistiche complementari a tutela degli iscritti e dei beneficiari. La COVIP può, inoltre, formulare proposte di modifiche legislative in materia di previdenza complementare; cura anche la raccolta e la diffusione delle informazioni utili alla conoscenza dei problemi previdenziali e del settore. La COVIP partecipa ai lavori degli organismi internazionali (tra cui, EIOPA e OCSE) che seguono i temi della previdenza complementare. </a:t>
            </a:r>
          </a:p>
        </p:txBody>
      </p:sp>
    </p:spTree>
    <p:extLst>
      <p:ext uri="{BB962C8B-B14F-4D97-AF65-F5344CB8AC3E}">
        <p14:creationId xmlns:p14="http://schemas.microsoft.com/office/powerpoint/2010/main" val="370421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1EC4FD-4A12-422A-A11B-E2ED263D616F}"/>
              </a:ext>
            </a:extLst>
          </p:cNvPr>
          <p:cNvSpPr>
            <a:spLocks noGrp="1"/>
          </p:cNvSpPr>
          <p:nvPr>
            <p:ph type="title"/>
          </p:nvPr>
        </p:nvSpPr>
        <p:spPr>
          <a:xfrm>
            <a:off x="685801" y="685801"/>
            <a:ext cx="10396882" cy="619018"/>
          </a:xfrm>
        </p:spPr>
        <p:txBody>
          <a:bodyPr>
            <a:normAutofit fontScale="90000"/>
          </a:bodyPr>
          <a:lstStyle/>
          <a:p>
            <a:r>
              <a:rPr lang="it-IT" dirty="0"/>
              <a:t>Previdenza complementare in regione </a:t>
            </a:r>
            <a:r>
              <a:rPr lang="it-IT" dirty="0" err="1"/>
              <a:t>sardegna</a:t>
            </a:r>
            <a:endParaRPr lang="it-IT" dirty="0"/>
          </a:p>
        </p:txBody>
      </p:sp>
      <p:sp>
        <p:nvSpPr>
          <p:cNvPr id="3" name="Segnaposto contenuto 2">
            <a:extLst>
              <a:ext uri="{FF2B5EF4-FFF2-40B4-BE49-F238E27FC236}">
                <a16:creationId xmlns:a16="http://schemas.microsoft.com/office/drawing/2014/main" id="{9CA60258-B419-4632-8340-B3550A736F9A}"/>
              </a:ext>
            </a:extLst>
          </p:cNvPr>
          <p:cNvSpPr>
            <a:spLocks noGrp="1"/>
          </p:cNvSpPr>
          <p:nvPr>
            <p:ph sz="quarter" idx="13"/>
          </p:nvPr>
        </p:nvSpPr>
        <p:spPr>
          <a:xfrm>
            <a:off x="685800" y="1690100"/>
            <a:ext cx="10394707" cy="3684486"/>
          </a:xfrm>
        </p:spPr>
        <p:txBody>
          <a:bodyPr>
            <a:normAutofit/>
          </a:bodyPr>
          <a:lstStyle/>
          <a:p>
            <a:r>
              <a:rPr lang="it-IT" sz="2400" dirty="0"/>
              <a:t>Legge Regionale 22 dicembre 2011, n. 27, pubblicata nel </a:t>
            </a:r>
            <a:r>
              <a:rPr lang="it-IT" sz="2400" dirty="0" err="1"/>
              <a:t>buras</a:t>
            </a:r>
            <a:r>
              <a:rPr lang="it-IT" sz="2400" dirty="0"/>
              <a:t> n 38 del 29 dicembre 2011.</a:t>
            </a:r>
            <a:br>
              <a:rPr lang="it-IT" sz="2400" dirty="0"/>
            </a:br>
            <a:br>
              <a:rPr lang="it-IT" sz="2400" dirty="0"/>
            </a:br>
            <a:r>
              <a:rPr lang="it-IT" sz="2400" dirty="0"/>
              <a:t>Riforma della legge regionale 5 maggio 1965, n. 15 (Istituzione di un fondo per l'integrazione del trattamento di quiescenza, di previdenza e di assistenza del personale dipendente dall'Amministrazione regionale).</a:t>
            </a:r>
          </a:p>
        </p:txBody>
      </p:sp>
    </p:spTree>
    <p:extLst>
      <p:ext uri="{BB962C8B-B14F-4D97-AF65-F5344CB8AC3E}">
        <p14:creationId xmlns:p14="http://schemas.microsoft.com/office/powerpoint/2010/main" val="427686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855635-960F-41AF-B78F-D9F0D0633EB2}"/>
              </a:ext>
            </a:extLst>
          </p:cNvPr>
          <p:cNvSpPr>
            <a:spLocks noGrp="1"/>
          </p:cNvSpPr>
          <p:nvPr>
            <p:ph type="title"/>
          </p:nvPr>
        </p:nvSpPr>
        <p:spPr/>
        <p:txBody>
          <a:bodyPr/>
          <a:lstStyle/>
          <a:p>
            <a:r>
              <a:rPr lang="it-IT" dirty="0"/>
              <a:t>Finalità della riforma</a:t>
            </a:r>
          </a:p>
        </p:txBody>
      </p:sp>
      <p:sp>
        <p:nvSpPr>
          <p:cNvPr id="3" name="Segnaposto contenuto 2">
            <a:extLst>
              <a:ext uri="{FF2B5EF4-FFF2-40B4-BE49-F238E27FC236}">
                <a16:creationId xmlns:a16="http://schemas.microsoft.com/office/drawing/2014/main" id="{695BC515-657F-4D5A-B468-C25CA92E68D0}"/>
              </a:ext>
            </a:extLst>
          </p:cNvPr>
          <p:cNvSpPr>
            <a:spLocks noGrp="1"/>
          </p:cNvSpPr>
          <p:nvPr>
            <p:ph sz="quarter" idx="13"/>
          </p:nvPr>
        </p:nvSpPr>
        <p:spPr/>
        <p:txBody>
          <a:bodyPr>
            <a:normAutofit/>
          </a:bodyPr>
          <a:lstStyle/>
          <a:p>
            <a:pPr marL="0" indent="0">
              <a:buNone/>
            </a:pPr>
            <a:r>
              <a:rPr lang="it-IT" sz="2400" dirty="0"/>
              <a:t>La presente legge, nell'ambito dei principi stabiliti dalla legislazione statale e nel rispetto dei principi di corretta gestione, di tutela degli interessi degli iscritti e del contenimento dei costi, disciplina la riforma della previdenza per l'erogazione dei trattamenti pensionistici complementari del sistema obbligatorio per i dipendenti di ruolo, con rapporto di lavoro a tempo indeterminato, dell'Amministrazione regionale.</a:t>
            </a:r>
          </a:p>
        </p:txBody>
      </p:sp>
    </p:spTree>
    <p:extLst>
      <p:ext uri="{BB962C8B-B14F-4D97-AF65-F5344CB8AC3E}">
        <p14:creationId xmlns:p14="http://schemas.microsoft.com/office/powerpoint/2010/main" val="158137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5107C-033A-4C16-A37F-76F7BB234AA4}"/>
              </a:ext>
            </a:extLst>
          </p:cNvPr>
          <p:cNvSpPr>
            <a:spLocks noGrp="1"/>
          </p:cNvSpPr>
          <p:nvPr>
            <p:ph type="title"/>
          </p:nvPr>
        </p:nvSpPr>
        <p:spPr>
          <a:xfrm>
            <a:off x="685801" y="0"/>
            <a:ext cx="10396882" cy="1536625"/>
          </a:xfrm>
        </p:spPr>
        <p:txBody>
          <a:bodyPr>
            <a:normAutofit fontScale="90000"/>
          </a:bodyPr>
          <a:lstStyle/>
          <a:p>
            <a:r>
              <a:rPr lang="it-IT" dirty="0"/>
              <a:t>trattamento delle posizioni non presenti nel </a:t>
            </a:r>
            <a:r>
              <a:rPr lang="it-IT" dirty="0" err="1"/>
              <a:t>fitq</a:t>
            </a:r>
            <a:r>
              <a:rPr lang="it-IT" dirty="0"/>
              <a:t> al 31.12.2011</a:t>
            </a:r>
          </a:p>
        </p:txBody>
      </p:sp>
      <p:sp>
        <p:nvSpPr>
          <p:cNvPr id="3" name="Segnaposto contenuto 2">
            <a:extLst>
              <a:ext uri="{FF2B5EF4-FFF2-40B4-BE49-F238E27FC236}">
                <a16:creationId xmlns:a16="http://schemas.microsoft.com/office/drawing/2014/main" id="{5C5B16AE-B480-46FE-9368-61FC64BE9817}"/>
              </a:ext>
            </a:extLst>
          </p:cNvPr>
          <p:cNvSpPr>
            <a:spLocks noGrp="1"/>
          </p:cNvSpPr>
          <p:nvPr>
            <p:ph sz="quarter" idx="13"/>
          </p:nvPr>
        </p:nvSpPr>
        <p:spPr>
          <a:xfrm>
            <a:off x="184935" y="1186665"/>
            <a:ext cx="10895572" cy="4479533"/>
          </a:xfrm>
        </p:spPr>
        <p:txBody>
          <a:bodyPr>
            <a:noAutofit/>
          </a:bodyPr>
          <a:lstStyle/>
          <a:p>
            <a:pPr marL="0" indent="0">
              <a:buNone/>
            </a:pPr>
            <a:r>
              <a:rPr lang="it-IT" sz="2400" dirty="0"/>
              <a:t> </a:t>
            </a:r>
            <a:br>
              <a:rPr lang="it-IT" sz="2400" dirty="0"/>
            </a:br>
            <a:r>
              <a:rPr lang="it-IT" sz="2400" dirty="0"/>
              <a:t>art. 2  Ai dipendenti dell'Amministrazione regionale che entrano in servizio dal 1° gennaio 2012 e al personale di ruolo in servizio alla data di entrata in vigore della presente legge non iscritto al FITQ, si applica la disciplina nazionale secondo le modalità stabilite con deliberazione della Giunta regionale su proposta dell'Assessore degli affari generali, personale e riforma della Regione.</a:t>
            </a:r>
            <a:br>
              <a:rPr lang="it-IT" sz="2400" dirty="0"/>
            </a:br>
            <a:r>
              <a:rPr lang="it-IT" sz="2400" dirty="0"/>
              <a:t>L'adesione al nuovo sistema è volontaria; </a:t>
            </a:r>
          </a:p>
          <a:p>
            <a:pPr marL="0" indent="0">
              <a:buNone/>
            </a:pPr>
            <a:r>
              <a:rPr lang="it-IT" sz="2400" dirty="0"/>
              <a:t>in caso di mancata adesione il dipendente è iscritto all'INPS (ex gestione INPDAP) ai fini della corresponsione del TFR.</a:t>
            </a:r>
          </a:p>
        </p:txBody>
      </p:sp>
    </p:spTree>
    <p:extLst>
      <p:ext uri="{BB962C8B-B14F-4D97-AF65-F5344CB8AC3E}">
        <p14:creationId xmlns:p14="http://schemas.microsoft.com/office/powerpoint/2010/main" val="292622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141337-F207-4C80-A57D-179466A4313F}"/>
              </a:ext>
            </a:extLst>
          </p:cNvPr>
          <p:cNvSpPr>
            <a:spLocks noGrp="1"/>
          </p:cNvSpPr>
          <p:nvPr>
            <p:ph type="title"/>
          </p:nvPr>
        </p:nvSpPr>
        <p:spPr/>
        <p:txBody>
          <a:bodyPr>
            <a:normAutofit fontScale="90000"/>
          </a:bodyPr>
          <a:lstStyle/>
          <a:p>
            <a:r>
              <a:rPr lang="it-IT" dirty="0"/>
              <a:t>trattamento delle posizioni presenti nel </a:t>
            </a:r>
            <a:r>
              <a:rPr lang="it-IT" dirty="0" err="1"/>
              <a:t>fitq</a:t>
            </a:r>
            <a:r>
              <a:rPr lang="it-IT" dirty="0"/>
              <a:t> al 31.12.2011</a:t>
            </a:r>
          </a:p>
        </p:txBody>
      </p:sp>
      <p:sp>
        <p:nvSpPr>
          <p:cNvPr id="3" name="Segnaposto contenuto 2">
            <a:extLst>
              <a:ext uri="{FF2B5EF4-FFF2-40B4-BE49-F238E27FC236}">
                <a16:creationId xmlns:a16="http://schemas.microsoft.com/office/drawing/2014/main" id="{9595A453-97C3-4D25-A011-0CD4A4E38228}"/>
              </a:ext>
            </a:extLst>
          </p:cNvPr>
          <p:cNvSpPr>
            <a:spLocks noGrp="1"/>
          </p:cNvSpPr>
          <p:nvPr>
            <p:ph sz="quarter" idx="13"/>
          </p:nvPr>
        </p:nvSpPr>
        <p:spPr/>
        <p:txBody>
          <a:bodyPr>
            <a:normAutofit/>
          </a:bodyPr>
          <a:lstStyle/>
          <a:p>
            <a:pPr marL="0" indent="0">
              <a:buNone/>
            </a:pPr>
            <a:r>
              <a:rPr lang="it-IT" sz="2400" dirty="0"/>
              <a:t>Art 3. Le prestazioni del FITQ, correlate ai contributi versati dal 1° gennaio 2012, assumono carattere aggiuntivo e sono determinate esclusivamente con il metodo contributivo ai sensi di quanto disposto dagli articoli seguenti.</a:t>
            </a:r>
            <a:br>
              <a:rPr lang="it-IT" sz="2400" dirty="0"/>
            </a:br>
            <a:r>
              <a:rPr lang="it-IT" sz="2400" dirty="0"/>
              <a:t>Le prestazioni del fondo spettano ai dipendenti che hanno almeno 15 anni di iscrizione al FITQ al momento del collocamento in quiescenza fatti salvi i diversi requisiti previsti agli articoli 9, 10, 11 e 12.</a:t>
            </a:r>
          </a:p>
        </p:txBody>
      </p:sp>
    </p:spTree>
    <p:extLst>
      <p:ext uri="{BB962C8B-B14F-4D97-AF65-F5344CB8AC3E}">
        <p14:creationId xmlns:p14="http://schemas.microsoft.com/office/powerpoint/2010/main" val="226266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CA1E2-2B02-49CF-B041-63DA022B709F}"/>
              </a:ext>
            </a:extLst>
          </p:cNvPr>
          <p:cNvSpPr>
            <a:spLocks noGrp="1"/>
          </p:cNvSpPr>
          <p:nvPr>
            <p:ph type="title"/>
          </p:nvPr>
        </p:nvSpPr>
        <p:spPr>
          <a:xfrm>
            <a:off x="685801" y="118154"/>
            <a:ext cx="10396882" cy="1719612"/>
          </a:xfrm>
        </p:spPr>
        <p:txBody>
          <a:bodyPr/>
          <a:lstStyle/>
          <a:p>
            <a:r>
              <a:rPr lang="it-IT" dirty="0"/>
              <a:t>Alimentazione del fondo</a:t>
            </a:r>
          </a:p>
        </p:txBody>
      </p:sp>
      <p:sp>
        <p:nvSpPr>
          <p:cNvPr id="3" name="Segnaposto contenuto 2">
            <a:extLst>
              <a:ext uri="{FF2B5EF4-FFF2-40B4-BE49-F238E27FC236}">
                <a16:creationId xmlns:a16="http://schemas.microsoft.com/office/drawing/2014/main" id="{9F7187E8-B963-424F-B2E4-48DB6F0B6EA9}"/>
              </a:ext>
            </a:extLst>
          </p:cNvPr>
          <p:cNvSpPr>
            <a:spLocks noGrp="1"/>
          </p:cNvSpPr>
          <p:nvPr>
            <p:ph sz="quarter" idx="13"/>
          </p:nvPr>
        </p:nvSpPr>
        <p:spPr>
          <a:xfrm>
            <a:off x="683626" y="1309955"/>
            <a:ext cx="10396882" cy="4064631"/>
          </a:xfrm>
        </p:spPr>
        <p:txBody>
          <a:bodyPr/>
          <a:lstStyle/>
          <a:p>
            <a:r>
              <a:rPr lang="it-IT" dirty="0"/>
              <a:t>Art. 4. </a:t>
            </a:r>
          </a:p>
          <a:p>
            <a:r>
              <a:rPr lang="it-IT" dirty="0"/>
              <a:t>a) contributo a carico dell'Amministrazione regionale per TFR nelle misura del 6,91 %;</a:t>
            </a:r>
          </a:p>
          <a:p>
            <a:r>
              <a:rPr lang="it-IT" dirty="0"/>
              <a:t>b) contributo aggiuntivo a carico dell'Amministrazione regionale finalizzato ad alimentare la posizione individuale ai sensi dell'articolo 6, per l'erogazione della rendita vitalizia di cui all'articolo 7; il contributo è determinato in misura minima pari allo 0,59 per cento della retribuzione;</a:t>
            </a:r>
          </a:p>
          <a:p>
            <a:r>
              <a:rPr lang="it-IT" dirty="0"/>
              <a:t>c) contributo a carico dell'iscritto, finalizzato ad alimentare la posizione individuale ai sensi dell'articolo 6, per l'erogazione della rendita vitalizia di cui all'articolo 7; il contributo è determinato in misura minima pari al 5 per cento della retribuzione;</a:t>
            </a:r>
          </a:p>
        </p:txBody>
      </p:sp>
    </p:spTree>
    <p:extLst>
      <p:ext uri="{BB962C8B-B14F-4D97-AF65-F5344CB8AC3E}">
        <p14:creationId xmlns:p14="http://schemas.microsoft.com/office/powerpoint/2010/main" val="336629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BEE708-4DDC-4FAF-9B68-5F7F9D5EBCF6}"/>
              </a:ext>
            </a:extLst>
          </p:cNvPr>
          <p:cNvSpPr>
            <a:spLocks noGrp="1"/>
          </p:cNvSpPr>
          <p:nvPr>
            <p:ph type="title"/>
          </p:nvPr>
        </p:nvSpPr>
        <p:spPr>
          <a:xfrm>
            <a:off x="685801" y="169524"/>
            <a:ext cx="10396882" cy="1263721"/>
          </a:xfrm>
        </p:spPr>
        <p:txBody>
          <a:bodyPr/>
          <a:lstStyle/>
          <a:p>
            <a:r>
              <a:rPr lang="it-IT" dirty="0"/>
              <a:t>Altre entrate</a:t>
            </a:r>
          </a:p>
        </p:txBody>
      </p:sp>
      <p:sp>
        <p:nvSpPr>
          <p:cNvPr id="3" name="Segnaposto contenuto 2">
            <a:extLst>
              <a:ext uri="{FF2B5EF4-FFF2-40B4-BE49-F238E27FC236}">
                <a16:creationId xmlns:a16="http://schemas.microsoft.com/office/drawing/2014/main" id="{A26BC552-AD66-40DB-A079-1014ACD18662}"/>
              </a:ext>
            </a:extLst>
          </p:cNvPr>
          <p:cNvSpPr>
            <a:spLocks noGrp="1"/>
          </p:cNvSpPr>
          <p:nvPr>
            <p:ph sz="quarter" idx="13"/>
          </p:nvPr>
        </p:nvSpPr>
        <p:spPr>
          <a:xfrm>
            <a:off x="156910" y="1141648"/>
            <a:ext cx="11432704" cy="4415090"/>
          </a:xfrm>
        </p:spPr>
        <p:txBody>
          <a:bodyPr>
            <a:normAutofit lnSpcReduction="10000"/>
          </a:bodyPr>
          <a:lstStyle/>
          <a:p>
            <a:pPr marL="0" indent="0">
              <a:buNone/>
            </a:pPr>
            <a:r>
              <a:rPr lang="it-IT" sz="2400" dirty="0"/>
              <a:t>d) somme trattenute sulle retribuzioni dei dipendenti in conseguenza di provvedimenti disciplinari;</a:t>
            </a:r>
            <a:br>
              <a:rPr lang="it-IT" sz="2400" dirty="0"/>
            </a:br>
            <a:r>
              <a:rPr lang="it-IT" sz="2400" dirty="0"/>
              <a:t>e) redditi derivanti dall'impiego dei capitali disponibili;</a:t>
            </a:r>
            <a:br>
              <a:rPr lang="it-IT" sz="2400" dirty="0"/>
            </a:br>
            <a:r>
              <a:rPr lang="it-IT" sz="2400" dirty="0"/>
              <a:t>f) rimborsi di contributi e altre somme da parte degli istituti di previdenza;</a:t>
            </a:r>
            <a:br>
              <a:rPr lang="it-IT" sz="2400" dirty="0"/>
            </a:br>
            <a:r>
              <a:rPr lang="it-IT" sz="2400" dirty="0"/>
              <a:t>g) ogni altra entrata eventuale;</a:t>
            </a:r>
            <a:br>
              <a:rPr lang="it-IT" sz="2400" dirty="0"/>
            </a:br>
            <a:r>
              <a:rPr lang="it-IT" sz="2400" dirty="0"/>
              <a:t>h) le risorse in essere alla data del 31 dicembre 2011;</a:t>
            </a:r>
          </a:p>
          <a:p>
            <a:pPr marL="0" indent="0">
              <a:buNone/>
            </a:pPr>
            <a:r>
              <a:rPr lang="it-IT" sz="2400" dirty="0"/>
              <a:t>Fino al raggiungimento dell'equilibrio finanziario determinato dall'entrata a regime del sistema contributivo………….. la Regione corrisponde al FITQ un contributo annuale. (la Corte cost con sentenza n 26 del 15/2/2013 ha dichiarato l’incostituzionalità di questo comma)</a:t>
            </a:r>
          </a:p>
        </p:txBody>
      </p:sp>
    </p:spTree>
    <p:extLst>
      <p:ext uri="{BB962C8B-B14F-4D97-AF65-F5344CB8AC3E}">
        <p14:creationId xmlns:p14="http://schemas.microsoft.com/office/powerpoint/2010/main" val="356738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BB8F9-FCC4-44B9-AB80-67FF5E1E55F6}"/>
              </a:ext>
            </a:extLst>
          </p:cNvPr>
          <p:cNvSpPr>
            <a:spLocks noGrp="1"/>
          </p:cNvSpPr>
          <p:nvPr>
            <p:ph type="title"/>
          </p:nvPr>
        </p:nvSpPr>
        <p:spPr/>
        <p:txBody>
          <a:bodyPr/>
          <a:lstStyle/>
          <a:p>
            <a:r>
              <a:rPr lang="it-IT" dirty="0"/>
              <a:t>Rinvio contrattuale</a:t>
            </a:r>
          </a:p>
        </p:txBody>
      </p:sp>
      <p:sp>
        <p:nvSpPr>
          <p:cNvPr id="3" name="Segnaposto contenuto 2">
            <a:extLst>
              <a:ext uri="{FF2B5EF4-FFF2-40B4-BE49-F238E27FC236}">
                <a16:creationId xmlns:a16="http://schemas.microsoft.com/office/drawing/2014/main" id="{7E5D9165-F750-4F68-B7E9-67BD7F5BAF94}"/>
              </a:ext>
            </a:extLst>
          </p:cNvPr>
          <p:cNvSpPr>
            <a:spLocks noGrp="1"/>
          </p:cNvSpPr>
          <p:nvPr>
            <p:ph sz="quarter" idx="13"/>
          </p:nvPr>
        </p:nvSpPr>
        <p:spPr/>
        <p:txBody>
          <a:bodyPr>
            <a:normAutofit/>
          </a:bodyPr>
          <a:lstStyle/>
          <a:p>
            <a:pPr marL="0" indent="0">
              <a:buNone/>
            </a:pPr>
            <a:r>
              <a:rPr lang="it-IT" sz="2400" dirty="0"/>
              <a:t>Alla scadenza dei contratti vigenti alla data di entrata in vigore della presente legge, le percentuali di cui al comma 1, lettere b) e c), possono essere incrementate in sede di contrattazione collettiva regionale nei limiti delle risorse stanziate per la contrattazione collettiva del comparto.</a:t>
            </a:r>
          </a:p>
        </p:txBody>
      </p:sp>
    </p:spTree>
    <p:extLst>
      <p:ext uri="{BB962C8B-B14F-4D97-AF65-F5344CB8AC3E}">
        <p14:creationId xmlns:p14="http://schemas.microsoft.com/office/powerpoint/2010/main" val="398442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07AE4-7906-4C1B-A094-412B7252C1AA}"/>
              </a:ext>
            </a:extLst>
          </p:cNvPr>
          <p:cNvSpPr>
            <a:spLocks noGrp="1"/>
          </p:cNvSpPr>
          <p:nvPr>
            <p:ph type="title"/>
          </p:nvPr>
        </p:nvSpPr>
        <p:spPr>
          <a:xfrm>
            <a:off x="685801" y="61646"/>
            <a:ext cx="10396882" cy="1012003"/>
          </a:xfrm>
        </p:spPr>
        <p:txBody>
          <a:bodyPr/>
          <a:lstStyle/>
          <a:p>
            <a:r>
              <a:rPr lang="it-IT" dirty="0"/>
              <a:t>Indice slides</a:t>
            </a:r>
          </a:p>
        </p:txBody>
      </p:sp>
      <p:sp>
        <p:nvSpPr>
          <p:cNvPr id="3" name="Segnaposto contenuto 2">
            <a:extLst>
              <a:ext uri="{FF2B5EF4-FFF2-40B4-BE49-F238E27FC236}">
                <a16:creationId xmlns:a16="http://schemas.microsoft.com/office/drawing/2014/main" id="{5744720E-4D10-4906-93D1-9ECD567062BB}"/>
              </a:ext>
            </a:extLst>
          </p:cNvPr>
          <p:cNvSpPr>
            <a:spLocks noGrp="1"/>
          </p:cNvSpPr>
          <p:nvPr>
            <p:ph sz="quarter" idx="13"/>
          </p:nvPr>
        </p:nvSpPr>
        <p:spPr>
          <a:xfrm>
            <a:off x="685801" y="1855853"/>
            <a:ext cx="10163374" cy="5042726"/>
          </a:xfrm>
        </p:spPr>
        <p:txBody>
          <a:bodyPr>
            <a:normAutofit/>
          </a:bodyPr>
          <a:lstStyle/>
          <a:p>
            <a:pPr>
              <a:spcBef>
                <a:spcPts val="0"/>
              </a:spcBef>
            </a:pPr>
            <a:r>
              <a:rPr lang="it-IT" sz="1600" dirty="0"/>
              <a:t>previdenza complementare n 4 e 5 ;</a:t>
            </a:r>
          </a:p>
          <a:p>
            <a:pPr>
              <a:spcBef>
                <a:spcPts val="0"/>
              </a:spcBef>
            </a:pPr>
            <a:r>
              <a:rPr lang="it-IT" sz="1600" dirty="0"/>
              <a:t>Modalità di funzionamento n 6;</a:t>
            </a:r>
          </a:p>
          <a:p>
            <a:pPr>
              <a:spcBef>
                <a:spcPts val="0"/>
              </a:spcBef>
            </a:pPr>
            <a:r>
              <a:rPr lang="it-IT" sz="1600" dirty="0"/>
              <a:t>Adesione n. 7;</a:t>
            </a:r>
          </a:p>
          <a:p>
            <a:pPr>
              <a:spcBef>
                <a:spcPts val="0"/>
              </a:spcBef>
            </a:pPr>
            <a:r>
              <a:rPr lang="it-IT" sz="1600" dirty="0"/>
              <a:t>Valutazioni al momento dell’adesione n 8;</a:t>
            </a:r>
          </a:p>
          <a:p>
            <a:pPr>
              <a:spcBef>
                <a:spcPts val="0"/>
              </a:spcBef>
            </a:pPr>
            <a:r>
              <a:rPr lang="it-IT" sz="1600" dirty="0"/>
              <a:t>Prestazioni erogate n 9;</a:t>
            </a:r>
          </a:p>
          <a:p>
            <a:pPr>
              <a:spcBef>
                <a:spcPts val="0"/>
              </a:spcBef>
            </a:pPr>
            <a:r>
              <a:rPr lang="it-IT" sz="1600" dirty="0"/>
              <a:t>Anticipazioni e riscatti n 10;</a:t>
            </a:r>
          </a:p>
          <a:p>
            <a:pPr>
              <a:spcBef>
                <a:spcPts val="0"/>
              </a:spcBef>
            </a:pPr>
            <a:r>
              <a:rPr lang="it-IT" sz="1600" dirty="0"/>
              <a:t>Fiscalità n 11;</a:t>
            </a:r>
          </a:p>
          <a:p>
            <a:pPr>
              <a:spcBef>
                <a:spcPts val="0"/>
              </a:spcBef>
            </a:pPr>
            <a:r>
              <a:rPr lang="it-IT" sz="1600" dirty="0"/>
              <a:t>Vigilanza n 12;</a:t>
            </a:r>
          </a:p>
          <a:p>
            <a:pPr>
              <a:spcBef>
                <a:spcPts val="0"/>
              </a:spcBef>
            </a:pPr>
            <a:r>
              <a:rPr lang="it-IT" sz="1600" dirty="0"/>
              <a:t>Previdenza complementare in regione </a:t>
            </a:r>
            <a:r>
              <a:rPr lang="it-IT" sz="1600" dirty="0" err="1"/>
              <a:t>sardegna</a:t>
            </a:r>
            <a:r>
              <a:rPr lang="it-IT" sz="1600" dirty="0"/>
              <a:t> n 13;</a:t>
            </a:r>
          </a:p>
          <a:p>
            <a:pPr>
              <a:spcBef>
                <a:spcPts val="0"/>
              </a:spcBef>
            </a:pPr>
            <a:r>
              <a:rPr lang="it-IT" sz="1600" dirty="0"/>
              <a:t>Finalità della riforma N 14;</a:t>
            </a:r>
          </a:p>
          <a:p>
            <a:pPr>
              <a:spcBef>
                <a:spcPts val="0"/>
              </a:spcBef>
            </a:pPr>
            <a:r>
              <a:rPr lang="it-IT" sz="1600" dirty="0"/>
              <a:t>TRATTAMENTO DELLE POSIZIONI NON PRESENTI AL 31.12.2011 N 15;</a:t>
            </a:r>
          </a:p>
          <a:p>
            <a:pPr>
              <a:spcBef>
                <a:spcPts val="0"/>
              </a:spcBef>
            </a:pPr>
            <a:r>
              <a:rPr lang="it-IT" sz="1600" dirty="0"/>
              <a:t>TRATTAMENTO DELLE POSIZIONI PRESENTI AL 31.12.2011 N 16;</a:t>
            </a:r>
          </a:p>
          <a:p>
            <a:pPr>
              <a:spcBef>
                <a:spcPts val="0"/>
              </a:spcBef>
            </a:pPr>
            <a:r>
              <a:rPr lang="it-IT" sz="1600" dirty="0"/>
              <a:t>ALIMENTAZIONE DEL FONDO N 17;</a:t>
            </a:r>
          </a:p>
          <a:p>
            <a:pPr>
              <a:spcBef>
                <a:spcPts val="0"/>
              </a:spcBef>
            </a:pPr>
            <a:r>
              <a:rPr lang="it-IT" sz="1600" dirty="0"/>
              <a:t>ALTRE ENTRATE N 18;</a:t>
            </a:r>
          </a:p>
          <a:p>
            <a:pPr>
              <a:spcBef>
                <a:spcPts val="0"/>
              </a:spcBef>
            </a:pPr>
            <a:r>
              <a:rPr lang="it-IT" sz="1600" dirty="0"/>
              <a:t>RINVIO CONTRATTUALE N 19;</a:t>
            </a:r>
          </a:p>
          <a:p>
            <a:pPr>
              <a:spcBef>
                <a:spcPts val="0"/>
              </a:spcBef>
            </a:pPr>
            <a:endParaRPr lang="it-IT" sz="1800" dirty="0"/>
          </a:p>
          <a:p>
            <a:pPr>
              <a:spcBef>
                <a:spcPts val="0"/>
              </a:spcBef>
            </a:pPr>
            <a:endParaRPr lang="it-IT" sz="1800" dirty="0"/>
          </a:p>
          <a:p>
            <a:pPr>
              <a:spcBef>
                <a:spcPts val="0"/>
              </a:spcBef>
            </a:pPr>
            <a:endParaRPr lang="it-IT" dirty="0"/>
          </a:p>
          <a:p>
            <a:endParaRPr lang="it-IT" dirty="0"/>
          </a:p>
          <a:p>
            <a:endParaRPr lang="it-IT" dirty="0"/>
          </a:p>
        </p:txBody>
      </p:sp>
    </p:spTree>
    <p:extLst>
      <p:ext uri="{BB962C8B-B14F-4D97-AF65-F5344CB8AC3E}">
        <p14:creationId xmlns:p14="http://schemas.microsoft.com/office/powerpoint/2010/main" val="44092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460352-5DE9-4EEE-9C73-905A7851330A}"/>
              </a:ext>
            </a:extLst>
          </p:cNvPr>
          <p:cNvSpPr>
            <a:spLocks noGrp="1"/>
          </p:cNvSpPr>
          <p:nvPr>
            <p:ph type="title"/>
          </p:nvPr>
        </p:nvSpPr>
        <p:spPr>
          <a:xfrm>
            <a:off x="685801" y="205484"/>
            <a:ext cx="10396882" cy="1351052"/>
          </a:xfrm>
        </p:spPr>
        <p:txBody>
          <a:bodyPr/>
          <a:lstStyle/>
          <a:p>
            <a:r>
              <a:rPr lang="it-IT" dirty="0"/>
              <a:t>Prestazioni erogate dal fondo</a:t>
            </a:r>
          </a:p>
        </p:txBody>
      </p:sp>
      <p:sp>
        <p:nvSpPr>
          <p:cNvPr id="3" name="Segnaposto contenuto 2">
            <a:extLst>
              <a:ext uri="{FF2B5EF4-FFF2-40B4-BE49-F238E27FC236}">
                <a16:creationId xmlns:a16="http://schemas.microsoft.com/office/drawing/2014/main" id="{1B6111F6-880C-43F7-9A53-B0B9674B8813}"/>
              </a:ext>
            </a:extLst>
          </p:cNvPr>
          <p:cNvSpPr>
            <a:spLocks noGrp="1"/>
          </p:cNvSpPr>
          <p:nvPr>
            <p:ph sz="quarter" idx="13"/>
          </p:nvPr>
        </p:nvSpPr>
        <p:spPr>
          <a:xfrm>
            <a:off x="685800" y="1217488"/>
            <a:ext cx="10394707" cy="4157097"/>
          </a:xfrm>
        </p:spPr>
        <p:txBody>
          <a:bodyPr/>
          <a:lstStyle/>
          <a:p>
            <a:r>
              <a:rPr lang="it-IT" dirty="0"/>
              <a:t>Art. 5 </a:t>
            </a:r>
          </a:p>
        </p:txBody>
      </p:sp>
      <p:sp>
        <p:nvSpPr>
          <p:cNvPr id="4" name="Rettangolo 3">
            <a:extLst>
              <a:ext uri="{FF2B5EF4-FFF2-40B4-BE49-F238E27FC236}">
                <a16:creationId xmlns:a16="http://schemas.microsoft.com/office/drawing/2014/main" id="{D9A43C6C-3408-4C8B-B541-D092E662EAB5}"/>
              </a:ext>
            </a:extLst>
          </p:cNvPr>
          <p:cNvSpPr/>
          <p:nvPr/>
        </p:nvSpPr>
        <p:spPr>
          <a:xfrm>
            <a:off x="2126751" y="1483415"/>
            <a:ext cx="7017249" cy="3416320"/>
          </a:xfrm>
          <a:prstGeom prst="rect">
            <a:avLst/>
          </a:prstGeom>
        </p:spPr>
        <p:txBody>
          <a:bodyPr wrap="square">
            <a:spAutoFit/>
          </a:bodyPr>
          <a:lstStyle/>
          <a:p>
            <a:r>
              <a:rPr lang="it-IT" sz="2400" dirty="0">
                <a:solidFill>
                  <a:srgbClr val="000000"/>
                </a:solidFill>
                <a:latin typeface="Titillium Web"/>
              </a:rPr>
              <a:t>a) rendita vitalizia (art 7);</a:t>
            </a:r>
            <a:br>
              <a:rPr lang="it-IT" sz="2400" dirty="0"/>
            </a:br>
            <a:r>
              <a:rPr lang="it-IT" sz="2400" dirty="0">
                <a:solidFill>
                  <a:srgbClr val="000000"/>
                </a:solidFill>
                <a:latin typeface="Titillium Web"/>
              </a:rPr>
              <a:t>b) integrazione alla pensione indiretta o di reversibilità</a:t>
            </a:r>
            <a:br>
              <a:rPr lang="it-IT" sz="2400" dirty="0"/>
            </a:br>
            <a:r>
              <a:rPr lang="it-IT" sz="2400" dirty="0">
                <a:solidFill>
                  <a:srgbClr val="000000"/>
                </a:solidFill>
                <a:latin typeface="Titillium Web"/>
              </a:rPr>
              <a:t>(art 8);</a:t>
            </a:r>
            <a:br>
              <a:rPr lang="it-IT" sz="2400" dirty="0"/>
            </a:br>
            <a:r>
              <a:rPr lang="it-IT" sz="2400" dirty="0">
                <a:solidFill>
                  <a:srgbClr val="000000"/>
                </a:solidFill>
                <a:latin typeface="Titillium Web"/>
              </a:rPr>
              <a:t>c) una tantum (art 9);</a:t>
            </a:r>
            <a:br>
              <a:rPr lang="it-IT" sz="2400" dirty="0"/>
            </a:br>
            <a:r>
              <a:rPr lang="it-IT" sz="2400" dirty="0">
                <a:solidFill>
                  <a:srgbClr val="000000"/>
                </a:solidFill>
                <a:latin typeface="Titillium Web"/>
              </a:rPr>
              <a:t>d) trattamento dovuto per la cessazione del rapporto ai sensi (art 10);</a:t>
            </a:r>
            <a:br>
              <a:rPr lang="it-IT" sz="2400" dirty="0"/>
            </a:br>
            <a:r>
              <a:rPr lang="it-IT" sz="2400" dirty="0">
                <a:solidFill>
                  <a:srgbClr val="000000"/>
                </a:solidFill>
                <a:latin typeface="Titillium Web"/>
              </a:rPr>
              <a:t>e) anticipazioni 8 (art 11);</a:t>
            </a:r>
            <a:br>
              <a:rPr lang="it-IT" sz="2400" dirty="0"/>
            </a:br>
            <a:r>
              <a:rPr lang="it-IT" sz="2400" dirty="0">
                <a:solidFill>
                  <a:srgbClr val="000000"/>
                </a:solidFill>
                <a:latin typeface="Titillium Web"/>
              </a:rPr>
              <a:t>f) concessione facoltativa di piccoli prestiti ai dipendenti (art 12).</a:t>
            </a:r>
            <a:endParaRPr lang="it-IT" sz="2400" dirty="0"/>
          </a:p>
        </p:txBody>
      </p:sp>
    </p:spTree>
    <p:extLst>
      <p:ext uri="{BB962C8B-B14F-4D97-AF65-F5344CB8AC3E}">
        <p14:creationId xmlns:p14="http://schemas.microsoft.com/office/powerpoint/2010/main" val="115538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6396CA-F0E2-4DD4-A9F6-B0B6B09FC032}"/>
              </a:ext>
            </a:extLst>
          </p:cNvPr>
          <p:cNvSpPr>
            <a:spLocks noGrp="1"/>
          </p:cNvSpPr>
          <p:nvPr>
            <p:ph type="title"/>
          </p:nvPr>
        </p:nvSpPr>
        <p:spPr/>
        <p:txBody>
          <a:bodyPr>
            <a:normAutofit fontScale="90000"/>
          </a:bodyPr>
          <a:lstStyle/>
          <a:p>
            <a:r>
              <a:rPr lang="it-IT" dirty="0"/>
              <a:t>Posizione contributiva individuale</a:t>
            </a:r>
          </a:p>
        </p:txBody>
      </p:sp>
      <p:sp>
        <p:nvSpPr>
          <p:cNvPr id="3" name="Segnaposto contenuto 2">
            <a:extLst>
              <a:ext uri="{FF2B5EF4-FFF2-40B4-BE49-F238E27FC236}">
                <a16:creationId xmlns:a16="http://schemas.microsoft.com/office/drawing/2014/main" id="{3E898EF9-2CBE-47F4-A0DC-4DFAA042769A}"/>
              </a:ext>
            </a:extLst>
          </p:cNvPr>
          <p:cNvSpPr>
            <a:spLocks noGrp="1"/>
          </p:cNvSpPr>
          <p:nvPr>
            <p:ph sz="quarter" idx="13"/>
          </p:nvPr>
        </p:nvSpPr>
        <p:spPr>
          <a:xfrm>
            <a:off x="616450" y="1643866"/>
            <a:ext cx="10464058" cy="3730720"/>
          </a:xfrm>
        </p:spPr>
        <p:txBody>
          <a:bodyPr/>
          <a:lstStyle/>
          <a:p>
            <a:pPr marL="0" indent="0">
              <a:buNone/>
            </a:pPr>
            <a:r>
              <a:rPr lang="it-IT" dirty="0"/>
              <a:t>Art. 6 </a:t>
            </a:r>
          </a:p>
          <a:p>
            <a:r>
              <a:rPr lang="it-IT" dirty="0"/>
              <a:t>A decorrere dal 1° gennaio 2012 è istituita una posizione contributiva individuale, per ciascun iscritto al FITQ, il cui ammontare è così determinato:</a:t>
            </a:r>
            <a:br>
              <a:rPr lang="it-IT" dirty="0"/>
            </a:br>
            <a:r>
              <a:rPr lang="it-IT" dirty="0"/>
              <a:t>a) contributo di cui all'articolo 4, comma 1, lettera a), versato a decorrere dal 1° gennaio 2012;</a:t>
            </a:r>
            <a:br>
              <a:rPr lang="it-IT" dirty="0"/>
            </a:br>
            <a:r>
              <a:rPr lang="it-IT" dirty="0"/>
              <a:t>b) somma dei contributi di cui all'articolo 4, comma 1, lettere b) e c), versati a decorrere dal 1° gennaio 2012.</a:t>
            </a:r>
          </a:p>
        </p:txBody>
      </p:sp>
    </p:spTree>
    <p:extLst>
      <p:ext uri="{BB962C8B-B14F-4D97-AF65-F5344CB8AC3E}">
        <p14:creationId xmlns:p14="http://schemas.microsoft.com/office/powerpoint/2010/main" val="324685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5AFEC-0E69-418E-A467-ED43E2DF7C9B}"/>
              </a:ext>
            </a:extLst>
          </p:cNvPr>
          <p:cNvSpPr>
            <a:spLocks noGrp="1"/>
          </p:cNvSpPr>
          <p:nvPr>
            <p:ph type="title"/>
          </p:nvPr>
        </p:nvSpPr>
        <p:spPr>
          <a:xfrm>
            <a:off x="685801" y="179798"/>
            <a:ext cx="10396882" cy="1303617"/>
          </a:xfrm>
        </p:spPr>
        <p:txBody>
          <a:bodyPr>
            <a:normAutofit/>
          </a:bodyPr>
          <a:lstStyle/>
          <a:p>
            <a:r>
              <a:rPr lang="it-IT" dirty="0"/>
              <a:t>Rendita vitalizia 1</a:t>
            </a:r>
          </a:p>
        </p:txBody>
      </p:sp>
      <p:sp>
        <p:nvSpPr>
          <p:cNvPr id="3" name="Segnaposto contenuto 2">
            <a:extLst>
              <a:ext uri="{FF2B5EF4-FFF2-40B4-BE49-F238E27FC236}">
                <a16:creationId xmlns:a16="http://schemas.microsoft.com/office/drawing/2014/main" id="{589EA7EB-AB1C-479F-B46F-D76DFAEFD230}"/>
              </a:ext>
            </a:extLst>
          </p:cNvPr>
          <p:cNvSpPr>
            <a:spLocks noGrp="1"/>
          </p:cNvSpPr>
          <p:nvPr>
            <p:ph sz="quarter" idx="13"/>
          </p:nvPr>
        </p:nvSpPr>
        <p:spPr>
          <a:xfrm>
            <a:off x="313362" y="1181528"/>
            <a:ext cx="10767145" cy="4193057"/>
          </a:xfrm>
        </p:spPr>
        <p:txBody>
          <a:bodyPr>
            <a:noAutofit/>
          </a:bodyPr>
          <a:lstStyle/>
          <a:p>
            <a:r>
              <a:rPr lang="it-IT" sz="2400" dirty="0"/>
              <a:t>art 7. il montante della posizione contributiva individuale, è rivalutato secondo gli indici di rivalutazione annua stabiliti dall'articolo 2120, comma 4, del Codice civile e trasformato in una rendita vitalizia, mediante l'applicazione dei coefficienti di trasformazione;</a:t>
            </a:r>
          </a:p>
          <a:p>
            <a:r>
              <a:rPr lang="it-IT" sz="2400" dirty="0"/>
              <a:t> ai dipendenti iscritti al FITQ al 31 dicembre 2011, al momento del collocamento in quiescenza, è corrisposta una rendita determinata ………..integrando l'importo della pensione di base teoricamente riconoscibile al 31 dicembre 2011, fino a raggiungere il 50 per cento della retribuzione annua (….), qualora il dipendente conti almeno quindici anni di effettiva iscrizione al FITQ;</a:t>
            </a:r>
          </a:p>
        </p:txBody>
      </p:sp>
    </p:spTree>
    <p:extLst>
      <p:ext uri="{BB962C8B-B14F-4D97-AF65-F5344CB8AC3E}">
        <p14:creationId xmlns:p14="http://schemas.microsoft.com/office/powerpoint/2010/main" val="347344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4FA60-B493-4274-9ED1-0540B447E85E}"/>
              </a:ext>
            </a:extLst>
          </p:cNvPr>
          <p:cNvSpPr>
            <a:spLocks noGrp="1"/>
          </p:cNvSpPr>
          <p:nvPr>
            <p:ph type="title"/>
          </p:nvPr>
        </p:nvSpPr>
        <p:spPr>
          <a:xfrm>
            <a:off x="486959" y="118154"/>
            <a:ext cx="10595724" cy="569000"/>
          </a:xfrm>
        </p:spPr>
        <p:txBody>
          <a:bodyPr>
            <a:normAutofit fontScale="90000"/>
          </a:bodyPr>
          <a:lstStyle/>
          <a:p>
            <a:r>
              <a:rPr lang="it-IT" dirty="0"/>
              <a:t>Rendita vitalizia 2</a:t>
            </a:r>
          </a:p>
        </p:txBody>
      </p:sp>
      <p:sp>
        <p:nvSpPr>
          <p:cNvPr id="3" name="Segnaposto contenuto 2">
            <a:extLst>
              <a:ext uri="{FF2B5EF4-FFF2-40B4-BE49-F238E27FC236}">
                <a16:creationId xmlns:a16="http://schemas.microsoft.com/office/drawing/2014/main" id="{C31D7CB5-CCDA-4BE6-B2CB-94108C10ECB5}"/>
              </a:ext>
            </a:extLst>
          </p:cNvPr>
          <p:cNvSpPr>
            <a:spLocks noGrp="1"/>
          </p:cNvSpPr>
          <p:nvPr>
            <p:ph sz="quarter" idx="13"/>
          </p:nvPr>
        </p:nvSpPr>
        <p:spPr>
          <a:xfrm>
            <a:off x="54107" y="1049666"/>
            <a:ext cx="11026402" cy="4324919"/>
          </a:xfrm>
        </p:spPr>
        <p:txBody>
          <a:bodyPr>
            <a:noAutofit/>
          </a:bodyPr>
          <a:lstStyle/>
          <a:p>
            <a:r>
              <a:rPr lang="it-IT" sz="2400" dirty="0"/>
              <a:t>Per la determinazione della rendita spettante ai dipendenti con meno di quindici anni di iscrizione al FITQ al 31 dicembre 2011, la percentuale del 50 per cento è proporzionalmente ridotta in rapporto al numero di anni.</a:t>
            </a:r>
            <a:br>
              <a:rPr lang="it-IT" sz="2400" dirty="0"/>
            </a:br>
            <a:r>
              <a:rPr lang="it-IT" sz="2400" dirty="0"/>
              <a:t>La rendita determinata ai sensi dei commi 2 e 3 è rivalutata secondo l'aumento dell'indice dei prezzi al consumo accertato dall'ISTAT, dal 1° gennaio 2012 fino al mese antecedente al collocamento in quiescenza.</a:t>
            </a:r>
            <a:br>
              <a:rPr lang="it-IT" sz="2400" dirty="0"/>
            </a:br>
            <a:r>
              <a:rPr lang="it-IT" sz="2400" dirty="0"/>
              <a:t>A domanda del dipendente il montante calcolato ai sensi del comma 1 è liquidato in forma di capitale secondo le modalità stabilite dal regolamento di gestione (la Corte cost con sentenza n 26 del 15/2/2013 ha dichiarato l’incostituzionalità di questo comma perché non prevede il limite del 50%).</a:t>
            </a:r>
          </a:p>
        </p:txBody>
      </p:sp>
    </p:spTree>
    <p:extLst>
      <p:ext uri="{BB962C8B-B14F-4D97-AF65-F5344CB8AC3E}">
        <p14:creationId xmlns:p14="http://schemas.microsoft.com/office/powerpoint/2010/main" val="14556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5C974-7B12-4F79-BD23-4F28B08E4FAD}"/>
              </a:ext>
            </a:extLst>
          </p:cNvPr>
          <p:cNvSpPr>
            <a:spLocks noGrp="1"/>
          </p:cNvSpPr>
          <p:nvPr>
            <p:ph type="title"/>
          </p:nvPr>
        </p:nvSpPr>
        <p:spPr>
          <a:xfrm>
            <a:off x="685801" y="154112"/>
            <a:ext cx="10396882" cy="1248311"/>
          </a:xfrm>
        </p:spPr>
        <p:txBody>
          <a:bodyPr>
            <a:normAutofit fontScale="90000"/>
          </a:bodyPr>
          <a:lstStyle/>
          <a:p>
            <a:r>
              <a:rPr lang="it-IT" dirty="0"/>
              <a:t>Integrazione della pensione diretta o di reversibilità</a:t>
            </a:r>
          </a:p>
        </p:txBody>
      </p:sp>
      <p:sp>
        <p:nvSpPr>
          <p:cNvPr id="3" name="Segnaposto contenuto 2">
            <a:extLst>
              <a:ext uri="{FF2B5EF4-FFF2-40B4-BE49-F238E27FC236}">
                <a16:creationId xmlns:a16="http://schemas.microsoft.com/office/drawing/2014/main" id="{93D8522A-47D5-4D3D-9EDB-97483A19B75E}"/>
              </a:ext>
            </a:extLst>
          </p:cNvPr>
          <p:cNvSpPr>
            <a:spLocks noGrp="1"/>
          </p:cNvSpPr>
          <p:nvPr>
            <p:ph sz="quarter" idx="13"/>
          </p:nvPr>
        </p:nvSpPr>
        <p:spPr>
          <a:xfrm>
            <a:off x="354458" y="1577083"/>
            <a:ext cx="10726049" cy="3797503"/>
          </a:xfrm>
        </p:spPr>
        <p:txBody>
          <a:bodyPr>
            <a:noAutofit/>
          </a:bodyPr>
          <a:lstStyle/>
          <a:p>
            <a:r>
              <a:rPr lang="it-IT" sz="2400" dirty="0"/>
              <a:t>Art. 8</a:t>
            </a:r>
          </a:p>
          <a:p>
            <a:r>
              <a:rPr lang="it-IT" sz="2400" dirty="0"/>
              <a:t> Ai superstiti dell'iscritto deceduto in attività di servizio o già in quiescenza spetta un'integrazione della pensione indiretta o di reversibilità, sempre che ricorrano e finché sussistano i requisiti per l'erogazione del trattamento di base.</a:t>
            </a:r>
            <a:br>
              <a:rPr lang="it-IT" sz="2400" dirty="0"/>
            </a:br>
            <a:r>
              <a:rPr lang="it-IT" sz="2400" dirty="0"/>
              <a:t>2. L'importo dell'integrazione ai superstiti è calcolato applicando alla rendita vitalizia che sarebbe spettata all'iscritto, ovvero in corso di erogazione, le aliquote applicate per le pensioni erogate ai superstiti dall'INPS gestione ex INPDAP.</a:t>
            </a:r>
          </a:p>
        </p:txBody>
      </p:sp>
    </p:spTree>
    <p:extLst>
      <p:ext uri="{BB962C8B-B14F-4D97-AF65-F5344CB8AC3E}">
        <p14:creationId xmlns:p14="http://schemas.microsoft.com/office/powerpoint/2010/main" val="3801562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9ED31-2292-49CB-8043-BD15FAE41F71}"/>
              </a:ext>
            </a:extLst>
          </p:cNvPr>
          <p:cNvSpPr>
            <a:spLocks noGrp="1"/>
          </p:cNvSpPr>
          <p:nvPr>
            <p:ph type="title"/>
          </p:nvPr>
        </p:nvSpPr>
        <p:spPr>
          <a:xfrm>
            <a:off x="685801" y="82194"/>
            <a:ext cx="10396882" cy="1289406"/>
          </a:xfrm>
        </p:spPr>
        <p:txBody>
          <a:bodyPr/>
          <a:lstStyle/>
          <a:p>
            <a:r>
              <a:rPr lang="it-IT" dirty="0"/>
              <a:t>Riconoscimento una tantum</a:t>
            </a:r>
          </a:p>
        </p:txBody>
      </p:sp>
      <p:sp>
        <p:nvSpPr>
          <p:cNvPr id="3" name="Segnaposto contenuto 2">
            <a:extLst>
              <a:ext uri="{FF2B5EF4-FFF2-40B4-BE49-F238E27FC236}">
                <a16:creationId xmlns:a16="http://schemas.microsoft.com/office/drawing/2014/main" id="{5972BA41-3FE4-45D7-AC88-43DD9982ED2F}"/>
              </a:ext>
            </a:extLst>
          </p:cNvPr>
          <p:cNvSpPr>
            <a:spLocks noGrp="1"/>
          </p:cNvSpPr>
          <p:nvPr>
            <p:ph sz="quarter" idx="13"/>
          </p:nvPr>
        </p:nvSpPr>
        <p:spPr>
          <a:xfrm>
            <a:off x="102742" y="1171254"/>
            <a:ext cx="11403457" cy="4203331"/>
          </a:xfrm>
        </p:spPr>
        <p:txBody>
          <a:bodyPr>
            <a:normAutofit lnSpcReduction="10000"/>
          </a:bodyPr>
          <a:lstStyle/>
          <a:p>
            <a:r>
              <a:rPr lang="it-IT" sz="2400" dirty="0"/>
              <a:t>Art 9 </a:t>
            </a:r>
          </a:p>
          <a:p>
            <a:pPr marL="0" indent="0">
              <a:buNone/>
            </a:pPr>
            <a:r>
              <a:rPr lang="it-IT" sz="2400" dirty="0"/>
              <a:t>All'iscritto che lascia il servizio per infermità o collocamento a riposo per limiti di età, senza aver maturato i quindici anni di iscrizione al FITQ, è corrisposta, con le modalità stabilite dal regolamento di gestione, una somma una tantum determinata dai contributi versati dal 1° gennaio 2012, dedotto il trattamento di cui all'articolo 10.</a:t>
            </a:r>
          </a:p>
          <a:p>
            <a:pPr marL="0" indent="0">
              <a:buNone/>
            </a:pPr>
            <a:r>
              <a:rPr lang="it-IT" sz="2400" dirty="0"/>
              <a:t>Unitamente alla prestazione di cui al comma 1, e con riferimento alle anzianità di iscrizione maturate al 31 dicembre 2011, agli iscritti al FITQ al 31 dicembre 2011 è corrisposta una somma determinata sulla base degli anni di contribuzione;</a:t>
            </a:r>
          </a:p>
        </p:txBody>
      </p:sp>
    </p:spTree>
    <p:extLst>
      <p:ext uri="{BB962C8B-B14F-4D97-AF65-F5344CB8AC3E}">
        <p14:creationId xmlns:p14="http://schemas.microsoft.com/office/powerpoint/2010/main" val="3228944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C7D96-34FB-48BF-BEA1-CFE946789154}"/>
              </a:ext>
            </a:extLst>
          </p:cNvPr>
          <p:cNvSpPr>
            <a:spLocks noGrp="1"/>
          </p:cNvSpPr>
          <p:nvPr>
            <p:ph type="title"/>
          </p:nvPr>
        </p:nvSpPr>
        <p:spPr>
          <a:xfrm>
            <a:off x="685801" y="128428"/>
            <a:ext cx="10396882" cy="1119882"/>
          </a:xfrm>
        </p:spPr>
        <p:txBody>
          <a:bodyPr/>
          <a:lstStyle/>
          <a:p>
            <a:r>
              <a:rPr lang="it-IT" dirty="0"/>
              <a:t>Trattamento fine rapporto</a:t>
            </a:r>
          </a:p>
        </p:txBody>
      </p:sp>
      <p:sp>
        <p:nvSpPr>
          <p:cNvPr id="3" name="Segnaposto contenuto 2">
            <a:extLst>
              <a:ext uri="{FF2B5EF4-FFF2-40B4-BE49-F238E27FC236}">
                <a16:creationId xmlns:a16="http://schemas.microsoft.com/office/drawing/2014/main" id="{D2C91412-70E9-4609-ABAC-E0F300289770}"/>
              </a:ext>
            </a:extLst>
          </p:cNvPr>
          <p:cNvSpPr>
            <a:spLocks noGrp="1"/>
          </p:cNvSpPr>
          <p:nvPr>
            <p:ph sz="quarter" idx="13"/>
          </p:nvPr>
        </p:nvSpPr>
        <p:spPr>
          <a:xfrm>
            <a:off x="0" y="898990"/>
            <a:ext cx="11645757" cy="4475596"/>
          </a:xfrm>
        </p:spPr>
        <p:txBody>
          <a:bodyPr>
            <a:normAutofit fontScale="92500"/>
          </a:bodyPr>
          <a:lstStyle/>
          <a:p>
            <a:r>
              <a:rPr lang="it-IT" dirty="0"/>
              <a:t>Art 10 </a:t>
            </a:r>
          </a:p>
          <a:p>
            <a:r>
              <a:rPr lang="it-IT" dirty="0"/>
              <a:t>Alla cessazione del rapporto di lavoro è dovuto all'iscritto un trattamento di fine rapporto pari all'accantonamento tempo per tempo effettuato dall'Amministrazione regionale dal 1° gennaio 2012, ai sensi dell'articolo 4, comma 1, lettera a), secondo il sistema di calcolo stabilito per il TFR dall'articolo 2120 del Codice civile al netto di eventuali anticipazioni.</a:t>
            </a:r>
            <a:br>
              <a:rPr lang="it-IT" dirty="0"/>
            </a:br>
            <a:r>
              <a:rPr lang="it-IT" dirty="0"/>
              <a:t>2. Unitamente alla prestazione di cui al comma 1, per il periodo antecedente al 1° gennaio 2012, è corrisposta una somma pari a un dodicesimo della media delle retribuzioni annue, definite ai sensi del comma 2 dell'articolo 2120 del Codice civile percepite nell'ultimo decennio precedente al 1° gennaio 2012, per ogni anno di iscrizione al FITQ maturato alla medesima data, al netto di eventuali anticipazioni erogate prima del 31 dicembre 2011; al personale con meno di dieci anni di iscrizione al FITQ al 31 dicembre 2011 la predetta somma è calcolata in misura pari a un dodicesimo della media delle retribuzioni annue percepite nelle annualità precedenti al 1° gennaio 2012, per ogni anno di iscrizione al FITQ alla medesima data.</a:t>
            </a:r>
          </a:p>
        </p:txBody>
      </p:sp>
    </p:spTree>
    <p:extLst>
      <p:ext uri="{BB962C8B-B14F-4D97-AF65-F5344CB8AC3E}">
        <p14:creationId xmlns:p14="http://schemas.microsoft.com/office/powerpoint/2010/main" val="61359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78565-A15E-4606-8782-13DE6EFA67C2}"/>
              </a:ext>
            </a:extLst>
          </p:cNvPr>
          <p:cNvSpPr>
            <a:spLocks noGrp="1"/>
          </p:cNvSpPr>
          <p:nvPr>
            <p:ph type="title"/>
          </p:nvPr>
        </p:nvSpPr>
        <p:spPr>
          <a:xfrm>
            <a:off x="685801" y="133564"/>
            <a:ext cx="10396882" cy="976045"/>
          </a:xfrm>
        </p:spPr>
        <p:txBody>
          <a:bodyPr/>
          <a:lstStyle/>
          <a:p>
            <a:r>
              <a:rPr lang="it-IT" dirty="0"/>
              <a:t>anticipazioni</a:t>
            </a:r>
          </a:p>
        </p:txBody>
      </p:sp>
      <p:sp>
        <p:nvSpPr>
          <p:cNvPr id="3" name="Segnaposto contenuto 2">
            <a:extLst>
              <a:ext uri="{FF2B5EF4-FFF2-40B4-BE49-F238E27FC236}">
                <a16:creationId xmlns:a16="http://schemas.microsoft.com/office/drawing/2014/main" id="{F0FD33EE-CB53-4202-9A2E-9ABDC6B9BD19}"/>
              </a:ext>
            </a:extLst>
          </p:cNvPr>
          <p:cNvSpPr>
            <a:spLocks noGrp="1"/>
          </p:cNvSpPr>
          <p:nvPr>
            <p:ph sz="quarter" idx="13"/>
          </p:nvPr>
        </p:nvSpPr>
        <p:spPr>
          <a:xfrm>
            <a:off x="97604" y="909263"/>
            <a:ext cx="11553290" cy="4669604"/>
          </a:xfrm>
        </p:spPr>
        <p:txBody>
          <a:bodyPr>
            <a:normAutofit fontScale="92500" lnSpcReduction="10000"/>
          </a:bodyPr>
          <a:lstStyle/>
          <a:p>
            <a:r>
              <a:rPr lang="it-IT" dirty="0"/>
              <a:t>Art 11 </a:t>
            </a:r>
          </a:p>
          <a:p>
            <a:r>
              <a:rPr lang="it-IT" dirty="0"/>
              <a:t>1. L'iscritto può ottenere una o più anticipazioni a valere sul trattamento dovuto per la cessazione del rapporto ai sensi dell'articolo 10.</a:t>
            </a:r>
            <a:br>
              <a:rPr lang="it-IT" dirty="0"/>
            </a:br>
            <a:r>
              <a:rPr lang="it-IT" dirty="0"/>
              <a:t>2. In ogni caso la misura complessiva delle anticipazioni non può superare l'80 per cento dell'importo determinato ai sensi dell'articolo 10 cui il dipendente avrebbe diritto nel caso di cessazione del rapporto alla data della richiesta e tenuto conto delle anticipazioni già erogate.</a:t>
            </a:r>
            <a:br>
              <a:rPr lang="it-IT" dirty="0"/>
            </a:br>
            <a:r>
              <a:rPr lang="it-IT" dirty="0"/>
              <a:t>3. Le anticipazioni sono erogate nei seguenti casi:</a:t>
            </a:r>
            <a:br>
              <a:rPr lang="it-IT" dirty="0"/>
            </a:br>
            <a:r>
              <a:rPr lang="it-IT" dirty="0"/>
              <a:t>a) per acquisto o costruzione della prima casa di abitazione dell'iscritto e dei figli, comprese le somme necessarie per estinguere o rinegoziare i relativi mutui, e per interventi di manutenzione o di ristrutturazione della stessa, dopo quindici anni dall'iscrizione al fondo;</a:t>
            </a:r>
            <a:br>
              <a:rPr lang="it-IT" dirty="0"/>
            </a:br>
            <a:r>
              <a:rPr lang="it-IT" dirty="0"/>
              <a:t>b) per spese sanitarie riguardanti l'iscritto, i propri figli e il coniuge, in qualsiasi momento e nella misura massima del 100 per cento della spesa sanitaria, in deroga a quanto disposto dall'articolo 3, comma 2;</a:t>
            </a:r>
            <a:br>
              <a:rPr lang="it-IT" dirty="0"/>
            </a:br>
            <a:r>
              <a:rPr lang="it-IT" dirty="0"/>
              <a:t>c) per spese relative all'istruzione universitaria o post universitaria dei figli dell'iscritto, svolta in Italia o all'estero, in deroga a quanto disposto dall'articolo 3, comma 2.</a:t>
            </a:r>
          </a:p>
        </p:txBody>
      </p:sp>
    </p:spTree>
    <p:extLst>
      <p:ext uri="{BB962C8B-B14F-4D97-AF65-F5344CB8AC3E}">
        <p14:creationId xmlns:p14="http://schemas.microsoft.com/office/powerpoint/2010/main" val="217851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52BD90-605C-4A4C-A339-787044B7EB56}"/>
              </a:ext>
            </a:extLst>
          </p:cNvPr>
          <p:cNvSpPr>
            <a:spLocks noGrp="1"/>
          </p:cNvSpPr>
          <p:nvPr>
            <p:ph type="title"/>
          </p:nvPr>
        </p:nvSpPr>
        <p:spPr>
          <a:xfrm>
            <a:off x="685801" y="190073"/>
            <a:ext cx="10396882" cy="1047964"/>
          </a:xfrm>
        </p:spPr>
        <p:txBody>
          <a:bodyPr/>
          <a:lstStyle/>
          <a:p>
            <a:r>
              <a:rPr lang="it-IT" dirty="0"/>
              <a:t>Piccoli prestiti</a:t>
            </a:r>
          </a:p>
        </p:txBody>
      </p:sp>
      <p:sp>
        <p:nvSpPr>
          <p:cNvPr id="3" name="Segnaposto contenuto 2">
            <a:extLst>
              <a:ext uri="{FF2B5EF4-FFF2-40B4-BE49-F238E27FC236}">
                <a16:creationId xmlns:a16="http://schemas.microsoft.com/office/drawing/2014/main" id="{2BFCC5AD-9C23-4886-8FFD-45C7DD54B70D}"/>
              </a:ext>
            </a:extLst>
          </p:cNvPr>
          <p:cNvSpPr>
            <a:spLocks noGrp="1"/>
          </p:cNvSpPr>
          <p:nvPr>
            <p:ph sz="quarter" idx="13"/>
          </p:nvPr>
        </p:nvSpPr>
        <p:spPr>
          <a:xfrm>
            <a:off x="113623" y="1060488"/>
            <a:ext cx="11392575" cy="4739730"/>
          </a:xfrm>
        </p:spPr>
        <p:txBody>
          <a:bodyPr>
            <a:normAutofit fontScale="77500" lnSpcReduction="20000"/>
          </a:bodyPr>
          <a:lstStyle/>
          <a:p>
            <a:pPr>
              <a:spcBef>
                <a:spcPts val="0"/>
              </a:spcBef>
            </a:pPr>
            <a:r>
              <a:rPr lang="it-IT" dirty="0"/>
              <a:t>Art 12 (art 6, co 2 della </a:t>
            </a:r>
            <a:r>
              <a:rPr lang="it-IT" dirty="0" err="1"/>
              <a:t>lr</a:t>
            </a:r>
            <a:r>
              <a:rPr lang="it-IT" dirty="0"/>
              <a:t>  4072018) </a:t>
            </a:r>
          </a:p>
          <a:p>
            <a:pPr>
              <a:spcBef>
                <a:spcPts val="0"/>
              </a:spcBef>
            </a:pPr>
            <a:r>
              <a:rPr lang="it-IT" dirty="0"/>
              <a:t>I piccoli prestiti sono concessi in deroga a quanto disposto dall'articolo 3, comma 2, e sono recuperati in un numero di rate non superiore a sessanta per importi fino a euro 10.000 e fino a centoventi per importi superiori.</a:t>
            </a:r>
            <a:br>
              <a:rPr lang="it-IT" dirty="0"/>
            </a:br>
            <a:endParaRPr lang="it-IT" dirty="0"/>
          </a:p>
          <a:p>
            <a:pPr>
              <a:spcBef>
                <a:spcPts val="0"/>
              </a:spcBef>
            </a:pPr>
            <a:r>
              <a:rPr lang="it-IT" dirty="0"/>
              <a:t>Sui piccoli prestiti è dovuto un tasso di interesse nominale annuo non superiore al 4 per cento e comunque non inferiore al tasso attivo corrisposto sulle somme investite dal Fondo.</a:t>
            </a:r>
            <a:br>
              <a:rPr lang="it-IT" dirty="0"/>
            </a:br>
            <a:endParaRPr lang="it-IT" dirty="0"/>
          </a:p>
          <a:p>
            <a:pPr>
              <a:spcBef>
                <a:spcPts val="0"/>
              </a:spcBef>
            </a:pPr>
            <a:r>
              <a:rPr lang="it-IT" dirty="0"/>
              <a:t>In caso di cumulo con la prestazione di cui all'</a:t>
            </a:r>
            <a:r>
              <a:rPr lang="it-IT" i="1" u="sng" dirty="0">
                <a:hlinkClick r:id="rId2"/>
              </a:rPr>
              <a:t>articolo 11</a:t>
            </a:r>
            <a:r>
              <a:rPr lang="it-IT" dirty="0"/>
              <a:t>, la somma complessiva erogata non può comunque superare l'80 per cento dell'importo determinato ai sensi dell'</a:t>
            </a:r>
            <a:r>
              <a:rPr lang="it-IT" i="1" u="sng" dirty="0">
                <a:hlinkClick r:id="rId3"/>
              </a:rPr>
              <a:t>articolo 10</a:t>
            </a:r>
            <a:r>
              <a:rPr lang="it-IT" dirty="0"/>
              <a:t> cui il dipendente avrebbe diritto nel caso di cessazione del rapporto alla data della richiesta, tenuto conto delle anticipazioni già erogate nel periodo precedente alla data di entrata in vigore della presente legge.</a:t>
            </a:r>
            <a:br>
              <a:rPr lang="it-IT" dirty="0"/>
            </a:br>
            <a:endParaRPr lang="it-IT" dirty="0"/>
          </a:p>
          <a:p>
            <a:pPr>
              <a:spcBef>
                <a:spcPts val="0"/>
              </a:spcBef>
            </a:pPr>
            <a:r>
              <a:rPr lang="it-IT" dirty="0"/>
              <a:t>In caso di cessazione dal servizio del dipendente, il recupero del residuo debito avviene a carico dei trattamenti previsti dalla presente legge e come stabilito dalle linee guida di cui al comma 6.</a:t>
            </a:r>
            <a:br>
              <a:rPr lang="it-IT" dirty="0"/>
            </a:br>
            <a:endParaRPr lang="it-IT" dirty="0"/>
          </a:p>
          <a:p>
            <a:pPr>
              <a:spcBef>
                <a:spcPts val="0"/>
              </a:spcBef>
            </a:pPr>
            <a:r>
              <a:rPr lang="it-IT" dirty="0"/>
              <a:t>I piccoli prestiti sono concessi secondo le modalità stabilite con deliberazione della Giunta regionale su proposta dell'Assessore degli affari generali, personale e riforma della Regione, con la quale la Giunta stabilisce il tasso di interesse entro i limiti stabiliti dal comma 2.</a:t>
            </a:r>
          </a:p>
          <a:p>
            <a:endParaRPr lang="it-IT" dirty="0"/>
          </a:p>
        </p:txBody>
      </p:sp>
    </p:spTree>
    <p:extLst>
      <p:ext uri="{BB962C8B-B14F-4D97-AF65-F5344CB8AC3E}">
        <p14:creationId xmlns:p14="http://schemas.microsoft.com/office/powerpoint/2010/main" val="399169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EF2F9-4080-4365-A860-09AECF1791C8}"/>
              </a:ext>
            </a:extLst>
          </p:cNvPr>
          <p:cNvSpPr>
            <a:spLocks noGrp="1"/>
          </p:cNvSpPr>
          <p:nvPr>
            <p:ph type="title"/>
          </p:nvPr>
        </p:nvSpPr>
        <p:spPr>
          <a:xfrm>
            <a:off x="685801" y="71920"/>
            <a:ext cx="10396882" cy="1765846"/>
          </a:xfrm>
        </p:spPr>
        <p:txBody>
          <a:bodyPr>
            <a:normAutofit/>
          </a:bodyPr>
          <a:lstStyle/>
          <a:p>
            <a:r>
              <a:rPr lang="it-IT" dirty="0"/>
              <a:t>Programmazione risorse per anticipazioni e piccoli prestiti</a:t>
            </a:r>
          </a:p>
        </p:txBody>
      </p:sp>
      <p:sp>
        <p:nvSpPr>
          <p:cNvPr id="3" name="Segnaposto contenuto 2">
            <a:extLst>
              <a:ext uri="{FF2B5EF4-FFF2-40B4-BE49-F238E27FC236}">
                <a16:creationId xmlns:a16="http://schemas.microsoft.com/office/drawing/2014/main" id="{7898FA54-1CF3-4C9F-9782-004264DAAD69}"/>
              </a:ext>
            </a:extLst>
          </p:cNvPr>
          <p:cNvSpPr>
            <a:spLocks noGrp="1"/>
          </p:cNvSpPr>
          <p:nvPr>
            <p:ph sz="quarter" idx="13"/>
          </p:nvPr>
        </p:nvSpPr>
        <p:spPr>
          <a:xfrm>
            <a:off x="554804" y="1669552"/>
            <a:ext cx="9390580" cy="3705034"/>
          </a:xfrm>
        </p:spPr>
        <p:txBody>
          <a:bodyPr>
            <a:normAutofit/>
          </a:bodyPr>
          <a:lstStyle/>
          <a:p>
            <a:r>
              <a:rPr lang="it-IT" sz="2400" dirty="0"/>
              <a:t>Entro il 31 dicembre di ogni anno il Comitato amministrativo di cui all'articolo 14 della legge regionale n. 15 del 1965, nel rispetto degli equilibri di gestione, determina e rende pubbliche le risorse disponibili del fondo e i criteri di assegnazione delle anticipazioni e dei piccoli prestiti da erogare nell'anno successivo.</a:t>
            </a:r>
          </a:p>
        </p:txBody>
      </p:sp>
    </p:spTree>
    <p:extLst>
      <p:ext uri="{BB962C8B-B14F-4D97-AF65-F5344CB8AC3E}">
        <p14:creationId xmlns:p14="http://schemas.microsoft.com/office/powerpoint/2010/main" val="293687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E99CC1-50B0-4753-A7E4-2814BDB4A368}"/>
              </a:ext>
            </a:extLst>
          </p:cNvPr>
          <p:cNvSpPr>
            <a:spLocks noGrp="1"/>
          </p:cNvSpPr>
          <p:nvPr>
            <p:ph type="title"/>
          </p:nvPr>
        </p:nvSpPr>
        <p:spPr>
          <a:xfrm>
            <a:off x="685801" y="143838"/>
            <a:ext cx="10396882" cy="986319"/>
          </a:xfrm>
        </p:spPr>
        <p:txBody>
          <a:bodyPr/>
          <a:lstStyle/>
          <a:p>
            <a:r>
              <a:rPr lang="it-IT" dirty="0"/>
              <a:t>Indice slides</a:t>
            </a:r>
          </a:p>
        </p:txBody>
      </p:sp>
      <p:sp>
        <p:nvSpPr>
          <p:cNvPr id="3" name="Segnaposto contenuto 2">
            <a:extLst>
              <a:ext uri="{FF2B5EF4-FFF2-40B4-BE49-F238E27FC236}">
                <a16:creationId xmlns:a16="http://schemas.microsoft.com/office/drawing/2014/main" id="{CA6CBED2-6303-42FE-9F4A-A857491B3156}"/>
              </a:ext>
            </a:extLst>
          </p:cNvPr>
          <p:cNvSpPr>
            <a:spLocks noGrp="1"/>
          </p:cNvSpPr>
          <p:nvPr>
            <p:ph sz="quarter" idx="13"/>
          </p:nvPr>
        </p:nvSpPr>
        <p:spPr>
          <a:xfrm>
            <a:off x="422031" y="2499720"/>
            <a:ext cx="11179053" cy="4358279"/>
          </a:xfrm>
        </p:spPr>
        <p:txBody>
          <a:bodyPr>
            <a:normAutofit fontScale="70000" lnSpcReduction="20000"/>
          </a:bodyPr>
          <a:lstStyle/>
          <a:p>
            <a:pPr>
              <a:spcBef>
                <a:spcPts val="0"/>
              </a:spcBef>
            </a:pPr>
            <a:r>
              <a:rPr lang="it-IT" sz="2300" dirty="0"/>
              <a:t>PRESTAZIONI EROGATE dal fondo N 20;</a:t>
            </a:r>
          </a:p>
          <a:p>
            <a:pPr>
              <a:spcBef>
                <a:spcPts val="0"/>
              </a:spcBef>
            </a:pPr>
            <a:r>
              <a:rPr lang="it-IT" sz="2300" dirty="0"/>
              <a:t>Posizione contributiva individuale n 21;</a:t>
            </a:r>
          </a:p>
          <a:p>
            <a:pPr>
              <a:spcBef>
                <a:spcPts val="0"/>
              </a:spcBef>
            </a:pPr>
            <a:r>
              <a:rPr lang="it-IT" sz="2300" dirty="0"/>
              <a:t>Rendita vitalizia n 22 e 23;</a:t>
            </a:r>
          </a:p>
          <a:p>
            <a:pPr>
              <a:spcBef>
                <a:spcPts val="0"/>
              </a:spcBef>
            </a:pPr>
            <a:r>
              <a:rPr lang="it-IT" sz="2300" dirty="0"/>
              <a:t>Integrazione della pensione diretta n 24;</a:t>
            </a:r>
          </a:p>
          <a:p>
            <a:pPr>
              <a:spcBef>
                <a:spcPts val="0"/>
              </a:spcBef>
            </a:pPr>
            <a:r>
              <a:rPr lang="it-IT" sz="2300" dirty="0"/>
              <a:t>Riconoscimento una tantum n 25;</a:t>
            </a:r>
          </a:p>
          <a:p>
            <a:pPr>
              <a:spcBef>
                <a:spcPts val="0"/>
              </a:spcBef>
            </a:pPr>
            <a:r>
              <a:rPr lang="it-IT" sz="2300" dirty="0"/>
              <a:t>Trattamento fine rapporto n 26;</a:t>
            </a:r>
          </a:p>
          <a:p>
            <a:pPr>
              <a:spcBef>
                <a:spcPts val="0"/>
              </a:spcBef>
            </a:pPr>
            <a:r>
              <a:rPr lang="it-IT" sz="2300" dirty="0"/>
              <a:t>Anticipazioni n 27;</a:t>
            </a:r>
          </a:p>
          <a:p>
            <a:pPr>
              <a:spcBef>
                <a:spcPts val="0"/>
              </a:spcBef>
            </a:pPr>
            <a:r>
              <a:rPr lang="it-IT" sz="2300" dirty="0"/>
              <a:t>Piccoli prestiti n 28;</a:t>
            </a:r>
          </a:p>
          <a:p>
            <a:pPr>
              <a:spcBef>
                <a:spcPts val="0"/>
              </a:spcBef>
            </a:pPr>
            <a:r>
              <a:rPr lang="it-IT" sz="2300" dirty="0"/>
              <a:t>Programmazione risorse per anticipazioni e piccoli prestiti n 29;</a:t>
            </a:r>
          </a:p>
          <a:p>
            <a:pPr>
              <a:spcBef>
                <a:spcPts val="0"/>
              </a:spcBef>
            </a:pPr>
            <a:r>
              <a:rPr lang="it-IT" sz="2300" dirty="0"/>
              <a:t>Comitato amministrativo n 30;</a:t>
            </a:r>
          </a:p>
          <a:p>
            <a:pPr>
              <a:spcBef>
                <a:spcPts val="0"/>
              </a:spcBef>
            </a:pPr>
            <a:r>
              <a:rPr lang="it-IT" sz="2300" dirty="0"/>
              <a:t>Funzionamento del comitato amministrativo n 31;</a:t>
            </a:r>
          </a:p>
          <a:p>
            <a:pPr>
              <a:spcBef>
                <a:spcPts val="0"/>
              </a:spcBef>
            </a:pPr>
            <a:r>
              <a:rPr lang="it-IT" sz="2300" dirty="0"/>
              <a:t>Bilancio e revisione del fondo n 32;</a:t>
            </a:r>
          </a:p>
          <a:p>
            <a:pPr>
              <a:spcBef>
                <a:spcPts val="0"/>
              </a:spcBef>
            </a:pPr>
            <a:r>
              <a:rPr lang="it-IT" sz="2300" dirty="0"/>
              <a:t>Remunerazione dei componenti e dotazione organica n 33;</a:t>
            </a:r>
          </a:p>
          <a:p>
            <a:pPr>
              <a:spcBef>
                <a:spcPts val="0"/>
              </a:spcBef>
            </a:pPr>
            <a:r>
              <a:rPr lang="it-IT" sz="2300" dirty="0" err="1"/>
              <a:t>Omogenmeità</a:t>
            </a:r>
            <a:r>
              <a:rPr lang="it-IT" sz="2300" dirty="0"/>
              <a:t> del comparto n 34;</a:t>
            </a:r>
          </a:p>
          <a:p>
            <a:pPr>
              <a:spcBef>
                <a:spcPts val="0"/>
              </a:spcBef>
            </a:pPr>
            <a:r>
              <a:rPr lang="it-IT" sz="2300" dirty="0"/>
              <a:t>Copertura finanziaria della </a:t>
            </a:r>
            <a:r>
              <a:rPr lang="it-IT" sz="2300" dirty="0" err="1"/>
              <a:t>lr</a:t>
            </a:r>
            <a:r>
              <a:rPr lang="it-IT" sz="2300" dirty="0"/>
              <a:t> 27/11 n 35;</a:t>
            </a:r>
          </a:p>
          <a:p>
            <a:pPr>
              <a:spcBef>
                <a:spcPts val="0"/>
              </a:spcBef>
            </a:pPr>
            <a:r>
              <a:rPr lang="it-IT" sz="2300" dirty="0"/>
              <a:t>Elementi di disallineamento con la previdenza complementare n 36;</a:t>
            </a:r>
          </a:p>
          <a:p>
            <a:pPr>
              <a:spcBef>
                <a:spcPts val="0"/>
              </a:spcBef>
            </a:pPr>
            <a:r>
              <a:rPr lang="it-IT" sz="2300" dirty="0"/>
              <a:t>esempio di previdenza pubblica: il Fondo </a:t>
            </a:r>
            <a:r>
              <a:rPr lang="it-IT" sz="2300" dirty="0" err="1"/>
              <a:t>perseo</a:t>
            </a:r>
            <a:r>
              <a:rPr lang="it-IT" sz="2300" dirty="0"/>
              <a:t>-Sirio n 37 ;</a:t>
            </a:r>
          </a:p>
          <a:p>
            <a:pPr>
              <a:spcBef>
                <a:spcPts val="0"/>
              </a:spcBef>
            </a:pPr>
            <a:endParaRPr lang="it-IT" sz="1800" dirty="0"/>
          </a:p>
          <a:p>
            <a:pPr>
              <a:spcBef>
                <a:spcPts val="0"/>
              </a:spcBef>
            </a:pPr>
            <a:endParaRPr lang="it-IT" sz="1800" dirty="0"/>
          </a:p>
          <a:p>
            <a:pPr>
              <a:spcBef>
                <a:spcPts val="0"/>
              </a:spcBef>
            </a:pPr>
            <a:endParaRPr lang="it-IT" sz="2200" dirty="0"/>
          </a:p>
          <a:p>
            <a:pPr>
              <a:spcBef>
                <a:spcPts val="0"/>
              </a:spcBef>
            </a:pPr>
            <a:endParaRPr lang="it-IT" sz="2200" dirty="0"/>
          </a:p>
          <a:p>
            <a:pPr>
              <a:spcBef>
                <a:spcPts val="0"/>
              </a:spcBef>
            </a:pPr>
            <a:endParaRPr lang="it-IT" sz="2200" dirty="0"/>
          </a:p>
          <a:p>
            <a:pPr>
              <a:spcBef>
                <a:spcPts val="0"/>
              </a:spcBef>
            </a:pPr>
            <a:endParaRPr lang="it-IT" sz="2200"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663806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FCEFE-3E0E-4FAA-ADE9-7D2A64659A8C}"/>
              </a:ext>
            </a:extLst>
          </p:cNvPr>
          <p:cNvSpPr>
            <a:spLocks noGrp="1"/>
          </p:cNvSpPr>
          <p:nvPr>
            <p:ph type="title"/>
          </p:nvPr>
        </p:nvSpPr>
        <p:spPr>
          <a:xfrm>
            <a:off x="685801" y="77056"/>
            <a:ext cx="10396882" cy="1075413"/>
          </a:xfrm>
        </p:spPr>
        <p:txBody>
          <a:bodyPr>
            <a:normAutofit fontScale="90000"/>
          </a:bodyPr>
          <a:lstStyle/>
          <a:p>
            <a:r>
              <a:rPr lang="it-IT" dirty="0"/>
              <a:t>Comitato amministrativo del fondo</a:t>
            </a:r>
          </a:p>
        </p:txBody>
      </p:sp>
      <p:sp>
        <p:nvSpPr>
          <p:cNvPr id="3" name="Segnaposto contenuto 2">
            <a:extLst>
              <a:ext uri="{FF2B5EF4-FFF2-40B4-BE49-F238E27FC236}">
                <a16:creationId xmlns:a16="http://schemas.microsoft.com/office/drawing/2014/main" id="{3811D263-1EB7-4D42-B615-74F1DF6B511D}"/>
              </a:ext>
            </a:extLst>
          </p:cNvPr>
          <p:cNvSpPr>
            <a:spLocks noGrp="1"/>
          </p:cNvSpPr>
          <p:nvPr>
            <p:ph sz="quarter" idx="13"/>
          </p:nvPr>
        </p:nvSpPr>
        <p:spPr>
          <a:xfrm>
            <a:off x="183962" y="1228219"/>
            <a:ext cx="11497634" cy="4366394"/>
          </a:xfrm>
        </p:spPr>
        <p:txBody>
          <a:bodyPr>
            <a:normAutofit fontScale="85000" lnSpcReduction="10000"/>
          </a:bodyPr>
          <a:lstStyle/>
          <a:p>
            <a:pPr fontAlgn="base"/>
            <a:r>
              <a:rPr lang="it-IT" dirty="0"/>
              <a:t>Il Fondo è amministrato da un Comitato amministrativo composto:</a:t>
            </a:r>
          </a:p>
          <a:p>
            <a:pPr fontAlgn="base"/>
            <a:r>
              <a:rPr lang="it-IT" dirty="0"/>
              <a:t>a) direttore della direzione generale DEL personale, che lo presiede;</a:t>
            </a:r>
          </a:p>
          <a:p>
            <a:pPr fontAlgn="base"/>
            <a:r>
              <a:rPr lang="it-IT" dirty="0"/>
              <a:t>b) dal direttore della direzione generale DEGLI AAGG;</a:t>
            </a:r>
          </a:p>
          <a:p>
            <a:pPr fontAlgn="base"/>
            <a:r>
              <a:rPr lang="it-IT" dirty="0"/>
              <a:t>c) dal </a:t>
            </a:r>
            <a:r>
              <a:rPr lang="it-IT" dirty="0" err="1"/>
              <a:t>DIRETtore</a:t>
            </a:r>
            <a:r>
              <a:rPr lang="it-IT" dirty="0"/>
              <a:t> del servizio del F.I.T.Q.;</a:t>
            </a:r>
          </a:p>
          <a:p>
            <a:pPr fontAlgn="base"/>
            <a:r>
              <a:rPr lang="it-IT" dirty="0"/>
              <a:t>d) dal </a:t>
            </a:r>
            <a:r>
              <a:rPr lang="it-IT" dirty="0" err="1"/>
              <a:t>DIRETtore</a:t>
            </a:r>
            <a:r>
              <a:rPr lang="it-IT" dirty="0"/>
              <a:t> della ragioneria generale;</a:t>
            </a:r>
          </a:p>
          <a:p>
            <a:pPr fontAlgn="base"/>
            <a:r>
              <a:rPr lang="it-IT" dirty="0"/>
              <a:t>e) da due rappresentanti del personale in servizio;</a:t>
            </a:r>
          </a:p>
          <a:p>
            <a:pPr fontAlgn="base"/>
            <a:r>
              <a:rPr lang="it-IT" dirty="0"/>
              <a:t>f) da un rappresentante del personale in quiescenza.</a:t>
            </a:r>
          </a:p>
          <a:p>
            <a:pPr fontAlgn="base"/>
            <a:r>
              <a:rPr lang="it-IT" dirty="0"/>
              <a:t>I componenti di cui al primo comma, nei casi di assenza, impedimento o vacanza, sono sostituiti da coloro che ne fanno le veci e, nel caso dei rappresentanti del personale di cui alle lettere e) ed f), dai supplenti appositamente designati.</a:t>
            </a:r>
          </a:p>
          <a:p>
            <a:pPr fontAlgn="base"/>
            <a:r>
              <a:rPr lang="it-IT" dirty="0"/>
              <a:t>I componenti di cui alle lettere e) ed f) ed i relativi supplenti sono nominati dall'Assessore del personale su designazione delle organizzazioni di categoria maggiormente rappresentative</a:t>
            </a:r>
          </a:p>
        </p:txBody>
      </p:sp>
    </p:spTree>
    <p:extLst>
      <p:ext uri="{BB962C8B-B14F-4D97-AF65-F5344CB8AC3E}">
        <p14:creationId xmlns:p14="http://schemas.microsoft.com/office/powerpoint/2010/main" val="4164004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DB164-1288-46F7-9804-A6DE5ABC2BD2}"/>
              </a:ext>
            </a:extLst>
          </p:cNvPr>
          <p:cNvSpPr>
            <a:spLocks noGrp="1"/>
          </p:cNvSpPr>
          <p:nvPr>
            <p:ph type="title"/>
          </p:nvPr>
        </p:nvSpPr>
        <p:spPr>
          <a:xfrm>
            <a:off x="102802" y="48696"/>
            <a:ext cx="11611256" cy="1434718"/>
          </a:xfrm>
        </p:spPr>
        <p:txBody>
          <a:bodyPr>
            <a:normAutofit fontScale="90000"/>
          </a:bodyPr>
          <a:lstStyle/>
          <a:p>
            <a:r>
              <a:rPr lang="it-IT" sz="4900" dirty="0"/>
              <a:t>FUNZIONAMENTO DEL COMITATO amministrativo</a:t>
            </a:r>
          </a:p>
        </p:txBody>
      </p:sp>
      <p:sp>
        <p:nvSpPr>
          <p:cNvPr id="3" name="Segnaposto contenuto 2">
            <a:extLst>
              <a:ext uri="{FF2B5EF4-FFF2-40B4-BE49-F238E27FC236}">
                <a16:creationId xmlns:a16="http://schemas.microsoft.com/office/drawing/2014/main" id="{CA92A2B0-2946-4C18-B0E5-14DF8B6A9672}"/>
              </a:ext>
            </a:extLst>
          </p:cNvPr>
          <p:cNvSpPr>
            <a:spLocks noGrp="1"/>
          </p:cNvSpPr>
          <p:nvPr>
            <p:ph sz="quarter" idx="13"/>
          </p:nvPr>
        </p:nvSpPr>
        <p:spPr>
          <a:xfrm>
            <a:off x="70337" y="1049665"/>
            <a:ext cx="11578793" cy="4912871"/>
          </a:xfrm>
        </p:spPr>
        <p:txBody>
          <a:bodyPr>
            <a:normAutofit fontScale="77500" lnSpcReduction="20000"/>
          </a:bodyPr>
          <a:lstStyle/>
          <a:p>
            <a:pPr fontAlgn="base"/>
            <a:r>
              <a:rPr lang="it-IT" dirty="0" err="1"/>
              <a:t>Artt</a:t>
            </a:r>
            <a:r>
              <a:rPr lang="it-IT" dirty="0"/>
              <a:t> 15, 16 , 17 della </a:t>
            </a:r>
            <a:r>
              <a:rPr lang="it-IT" dirty="0" err="1"/>
              <a:t>lr</a:t>
            </a:r>
            <a:r>
              <a:rPr lang="it-IT" dirty="0"/>
              <a:t> 15/65.</a:t>
            </a:r>
          </a:p>
          <a:p>
            <a:pPr fontAlgn="base"/>
            <a:r>
              <a:rPr lang="it-IT" dirty="0"/>
              <a:t>Il Comitato amministrativo è nominato con decreto del Presidente della Giunta e dura in carica quattro anni.</a:t>
            </a:r>
          </a:p>
          <a:p>
            <a:r>
              <a:rPr lang="it-IT" dirty="0"/>
              <a:t>Il Comitato amministrativo si riunisce ogni tre mesi in via ordinaria, in via straordinaria ogniqualvolta il Presidente, o tre dei suoi membri, lo ritengano necessario.</a:t>
            </a:r>
          </a:p>
          <a:p>
            <a:pPr fontAlgn="base"/>
            <a:r>
              <a:rPr lang="it-IT" dirty="0"/>
              <a:t>Per la validità delle riunioni è richiesta la presenza di almeno cinque membri.</a:t>
            </a:r>
          </a:p>
          <a:p>
            <a:pPr fontAlgn="base"/>
            <a:r>
              <a:rPr lang="it-IT" dirty="0"/>
              <a:t>Le decisioni vengono prese a maggioranza di voti prevalendo, in caso di parità, il voto del Presidente.</a:t>
            </a:r>
          </a:p>
          <a:p>
            <a:pPr fontAlgn="base"/>
            <a:r>
              <a:rPr lang="it-IT" dirty="0"/>
              <a:t>Funge da segretario del Comitato amministrativo un funzionario dell'Assessorato regionale competente in materia di personale con qualifica non inferiore a Direttore di divisione </a:t>
            </a:r>
            <a:r>
              <a:rPr lang="it-IT" baseline="30000" dirty="0"/>
              <a:t>(21)</a:t>
            </a:r>
            <a:r>
              <a:rPr lang="it-IT" dirty="0"/>
              <a:t>.</a:t>
            </a:r>
          </a:p>
          <a:p>
            <a:pPr fontAlgn="base"/>
            <a:r>
              <a:rPr lang="it-IT" dirty="0"/>
              <a:t>Tutti i provvedimenti di ordinaria e straordinaria amministrazione sono deliberati dal Comitato amministrativo.</a:t>
            </a:r>
          </a:p>
          <a:p>
            <a:pPr fontAlgn="base"/>
            <a:r>
              <a:rPr lang="it-IT" dirty="0"/>
              <a:t>Le decisioni relative alle prestazioni del Fondo sono impugnabili, entro 30 giorni dalla comunicazione, al Comitato amministrativo che decide in via definitiva entro 60 giorni dalla data di ricevimento del ricorso.</a:t>
            </a:r>
          </a:p>
          <a:p>
            <a:pPr fontAlgn="base"/>
            <a:r>
              <a:rPr lang="it-IT" dirty="0"/>
              <a:t>Ove il Comitato amministrativo non adotti alcuna decisione entro il sessantesimo giorno dal ricevimento del ricorso, questo si intende respinto. Il ricorrente ha diritto di essere sentito personalmente prima che il Comitato decida definitivamente.</a:t>
            </a:r>
          </a:p>
          <a:p>
            <a:br>
              <a:rPr lang="it-IT" dirty="0"/>
            </a:br>
            <a:endParaRPr lang="it-IT" dirty="0"/>
          </a:p>
        </p:txBody>
      </p:sp>
    </p:spTree>
    <p:extLst>
      <p:ext uri="{BB962C8B-B14F-4D97-AF65-F5344CB8AC3E}">
        <p14:creationId xmlns:p14="http://schemas.microsoft.com/office/powerpoint/2010/main" val="39295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C1327E-7553-41C7-8141-77E207ED6DE6}"/>
              </a:ext>
            </a:extLst>
          </p:cNvPr>
          <p:cNvSpPr>
            <a:spLocks noGrp="1"/>
          </p:cNvSpPr>
          <p:nvPr>
            <p:ph type="title"/>
          </p:nvPr>
        </p:nvSpPr>
        <p:spPr>
          <a:xfrm>
            <a:off x="685801" y="102802"/>
            <a:ext cx="10396882" cy="1136237"/>
          </a:xfrm>
        </p:spPr>
        <p:txBody>
          <a:bodyPr/>
          <a:lstStyle/>
          <a:p>
            <a:r>
              <a:rPr lang="it-IT" dirty="0"/>
              <a:t>Bilancio e revisione del fondo</a:t>
            </a:r>
          </a:p>
        </p:txBody>
      </p:sp>
      <p:sp>
        <p:nvSpPr>
          <p:cNvPr id="3" name="Segnaposto contenuto 2">
            <a:extLst>
              <a:ext uri="{FF2B5EF4-FFF2-40B4-BE49-F238E27FC236}">
                <a16:creationId xmlns:a16="http://schemas.microsoft.com/office/drawing/2014/main" id="{6684CAA7-4112-48FE-BDC6-121815F141D6}"/>
              </a:ext>
            </a:extLst>
          </p:cNvPr>
          <p:cNvSpPr>
            <a:spLocks noGrp="1"/>
          </p:cNvSpPr>
          <p:nvPr>
            <p:ph sz="quarter" idx="13"/>
          </p:nvPr>
        </p:nvSpPr>
        <p:spPr>
          <a:xfrm>
            <a:off x="91980" y="1482518"/>
            <a:ext cx="11595025" cy="4588232"/>
          </a:xfrm>
        </p:spPr>
        <p:txBody>
          <a:bodyPr>
            <a:normAutofit fontScale="92500"/>
          </a:bodyPr>
          <a:lstStyle/>
          <a:p>
            <a:pPr fontAlgn="base"/>
            <a:r>
              <a:rPr lang="it-IT" dirty="0"/>
              <a:t>Artt.19, 20  della </a:t>
            </a:r>
            <a:r>
              <a:rPr lang="it-IT" dirty="0" err="1"/>
              <a:t>lr</a:t>
            </a:r>
            <a:r>
              <a:rPr lang="it-IT" dirty="0"/>
              <a:t> 15/1965</a:t>
            </a:r>
          </a:p>
          <a:p>
            <a:pPr fontAlgn="base"/>
            <a:r>
              <a:rPr lang="it-IT" dirty="0"/>
              <a:t>Il bilancio preventivo del Fondo dovrà essere approvato entro il 31 ottobre dell'anno precedente a quello cui si riferisce.</a:t>
            </a:r>
          </a:p>
          <a:p>
            <a:pPr fontAlgn="base"/>
            <a:r>
              <a:rPr lang="it-IT" dirty="0"/>
              <a:t>Il rendiconto annuale della gestione del Fondo, unitamente al conto patrimoniale, è approvato dal Comitato amministrativo entro il 31 marzo successivo alla chiusura dell'esercizio finanziario. Il rendiconto ed il conto patrimoniale saranno pubblicati nel «Notiziario ufficiale del personale regionale».</a:t>
            </a:r>
          </a:p>
          <a:p>
            <a:pPr fontAlgn="base"/>
            <a:r>
              <a:rPr lang="it-IT" dirty="0"/>
              <a:t>Le funzioni di revisione sulla gestione del Fondo sono esercitate da un Collegio di revisori costituito da un Magistrato della Delegazione della Corte dei conti per la Sardegna, che lo presiede, e da due funzionari dell'Amministrazione regionale con qualifica non inferiore a Direttore di divisione.</a:t>
            </a:r>
          </a:p>
          <a:p>
            <a:pPr fontAlgn="base"/>
            <a:r>
              <a:rPr lang="it-IT" dirty="0"/>
              <a:t>Per ognuno dei suddetti componenti effettivi sarà nominato un membro supplente.</a:t>
            </a:r>
          </a:p>
          <a:p>
            <a:pPr fontAlgn="base"/>
            <a:r>
              <a:rPr lang="it-IT" dirty="0"/>
              <a:t>Il Collegio dei revisori è nominato con decreto del Presidente della Giunta e dura in carica quattro anni.</a:t>
            </a:r>
          </a:p>
          <a:p>
            <a:pPr fontAlgn="base"/>
            <a:endParaRPr lang="it-IT" dirty="0"/>
          </a:p>
          <a:p>
            <a:endParaRPr lang="it-IT" dirty="0"/>
          </a:p>
        </p:txBody>
      </p:sp>
    </p:spTree>
    <p:extLst>
      <p:ext uri="{BB962C8B-B14F-4D97-AF65-F5344CB8AC3E}">
        <p14:creationId xmlns:p14="http://schemas.microsoft.com/office/powerpoint/2010/main" val="1958074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C70DC-A434-4104-87E0-C4BCA41D8EDE}"/>
              </a:ext>
            </a:extLst>
          </p:cNvPr>
          <p:cNvSpPr>
            <a:spLocks noGrp="1"/>
          </p:cNvSpPr>
          <p:nvPr>
            <p:ph type="title"/>
          </p:nvPr>
        </p:nvSpPr>
        <p:spPr>
          <a:xfrm>
            <a:off x="685801" y="254302"/>
            <a:ext cx="10396882" cy="1583464"/>
          </a:xfrm>
        </p:spPr>
        <p:txBody>
          <a:bodyPr/>
          <a:lstStyle/>
          <a:p>
            <a:r>
              <a:rPr lang="it-IT" dirty="0"/>
              <a:t>Remunerazione componenti e dotazione organica</a:t>
            </a:r>
          </a:p>
        </p:txBody>
      </p:sp>
      <p:sp>
        <p:nvSpPr>
          <p:cNvPr id="3" name="Segnaposto contenuto 2">
            <a:extLst>
              <a:ext uri="{FF2B5EF4-FFF2-40B4-BE49-F238E27FC236}">
                <a16:creationId xmlns:a16="http://schemas.microsoft.com/office/drawing/2014/main" id="{CDA80D41-44A0-427E-AE50-69FD9729E1FF}"/>
              </a:ext>
            </a:extLst>
          </p:cNvPr>
          <p:cNvSpPr>
            <a:spLocks noGrp="1"/>
          </p:cNvSpPr>
          <p:nvPr>
            <p:ph sz="quarter" idx="13"/>
          </p:nvPr>
        </p:nvSpPr>
        <p:spPr>
          <a:xfrm>
            <a:off x="0" y="1688124"/>
            <a:ext cx="11638310" cy="4566588"/>
          </a:xfrm>
        </p:spPr>
        <p:txBody>
          <a:bodyPr>
            <a:normAutofit/>
          </a:bodyPr>
          <a:lstStyle/>
          <a:p>
            <a:r>
              <a:rPr lang="it-IT" dirty="0" err="1"/>
              <a:t>Artt</a:t>
            </a:r>
            <a:r>
              <a:rPr lang="it-IT" dirty="0"/>
              <a:t> 21 e 22  LR 15/65</a:t>
            </a:r>
          </a:p>
          <a:p>
            <a:r>
              <a:rPr lang="it-IT" dirty="0"/>
              <a:t>Ai componenti del Comitato amministrativo ed a quelli del Collegio dei revisori spettano, a carico del fondo, i compensi e le indennità di cui alla </a:t>
            </a:r>
            <a:r>
              <a:rPr lang="it-IT" u="sng" dirty="0">
                <a:hlinkClick r:id="rId2"/>
              </a:rPr>
              <a:t>legge regionale 22 giugno 1987, n. 27</a:t>
            </a:r>
            <a:r>
              <a:rPr lang="it-IT" dirty="0"/>
              <a:t> (Norme per l'attribuzione di gettoni di presenza ai componenti di comitati, commissioni ed altri consessi operanti presso l'Amministrazione regionale)</a:t>
            </a:r>
          </a:p>
          <a:p>
            <a:pPr fontAlgn="base"/>
            <a:r>
              <a:rPr lang="it-IT" dirty="0"/>
              <a:t>Ai servizi del Fondo si provvede con personale di ruolo dell'Amministrazione regionale.</a:t>
            </a:r>
          </a:p>
          <a:p>
            <a:pPr fontAlgn="base"/>
            <a:r>
              <a:rPr lang="it-IT" dirty="0"/>
              <a:t>Il numero delle unità da destinare a detti servizi è stabilito con decreto del Presidente della Giunta.</a:t>
            </a:r>
          </a:p>
          <a:p>
            <a:pPr fontAlgn="base"/>
            <a:r>
              <a:rPr lang="it-IT" dirty="0"/>
              <a:t>Le spese per il funzionamento sono a carico del Fondo.</a:t>
            </a:r>
          </a:p>
          <a:p>
            <a:pPr marL="0" indent="0">
              <a:buNone/>
            </a:pPr>
            <a:br>
              <a:rPr lang="it-IT" dirty="0"/>
            </a:br>
            <a:endParaRPr lang="it-IT" dirty="0"/>
          </a:p>
        </p:txBody>
      </p:sp>
    </p:spTree>
    <p:extLst>
      <p:ext uri="{BB962C8B-B14F-4D97-AF65-F5344CB8AC3E}">
        <p14:creationId xmlns:p14="http://schemas.microsoft.com/office/powerpoint/2010/main" val="327115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D8877-0603-4012-9D19-09D7FDEFFEF1}"/>
              </a:ext>
            </a:extLst>
          </p:cNvPr>
          <p:cNvSpPr>
            <a:spLocks noGrp="1"/>
          </p:cNvSpPr>
          <p:nvPr>
            <p:ph type="title"/>
          </p:nvPr>
        </p:nvSpPr>
        <p:spPr>
          <a:xfrm>
            <a:off x="685801" y="92468"/>
            <a:ext cx="10396882" cy="1150705"/>
          </a:xfrm>
        </p:spPr>
        <p:txBody>
          <a:bodyPr/>
          <a:lstStyle/>
          <a:p>
            <a:r>
              <a:rPr lang="it-IT" dirty="0" err="1"/>
              <a:t>Omogeneita’</a:t>
            </a:r>
            <a:r>
              <a:rPr lang="it-IT" dirty="0"/>
              <a:t> nel comparto</a:t>
            </a:r>
          </a:p>
        </p:txBody>
      </p:sp>
      <p:sp>
        <p:nvSpPr>
          <p:cNvPr id="3" name="Segnaposto contenuto 2">
            <a:extLst>
              <a:ext uri="{FF2B5EF4-FFF2-40B4-BE49-F238E27FC236}">
                <a16:creationId xmlns:a16="http://schemas.microsoft.com/office/drawing/2014/main" id="{5D317AD8-39CE-4124-BC54-30A54C433E37}"/>
              </a:ext>
            </a:extLst>
          </p:cNvPr>
          <p:cNvSpPr>
            <a:spLocks noGrp="1"/>
          </p:cNvSpPr>
          <p:nvPr>
            <p:ph sz="quarter" idx="13"/>
          </p:nvPr>
        </p:nvSpPr>
        <p:spPr>
          <a:xfrm>
            <a:off x="87330" y="960634"/>
            <a:ext cx="11496782" cy="4613096"/>
          </a:xfrm>
        </p:spPr>
        <p:txBody>
          <a:bodyPr>
            <a:normAutofit fontScale="92500" lnSpcReduction="20000"/>
          </a:bodyPr>
          <a:lstStyle/>
          <a:p>
            <a:r>
              <a:rPr lang="it-IT" dirty="0"/>
              <a:t>Art 14 - Omogeneità nel comparto</a:t>
            </a:r>
            <a:br>
              <a:rPr lang="it-IT" dirty="0"/>
            </a:br>
            <a:r>
              <a:rPr lang="it-IT" dirty="0"/>
              <a:t>1. Le agenzie e aziende e gli enti e istituti del comparto regionale di contrattazione si adeguano, entro il termine perentorio di tre mesi, alle disposizioni della presente legge, con le modalità stabilite dalla giunta regionale su proposta dell'Assessore degli affari generali, personale e riforma della Regione, nel rispetto, in particolare, dei seguenti principi:</a:t>
            </a:r>
            <a:br>
              <a:rPr lang="it-IT" dirty="0"/>
            </a:br>
            <a:r>
              <a:rPr lang="it-IT" dirty="0"/>
              <a:t>a) determinazione delle prestazioni erogate con il metodo contributivo in conformità a quanto previsto dalla presente legge;</a:t>
            </a:r>
            <a:br>
              <a:rPr lang="it-IT" dirty="0"/>
            </a:br>
            <a:r>
              <a:rPr lang="it-IT" dirty="0"/>
              <a:t>b) determinazione della misura minima dei versamenti a carico del dipendente e dell'amministrazione;</a:t>
            </a:r>
            <a:br>
              <a:rPr lang="it-IT" dirty="0"/>
            </a:br>
            <a:r>
              <a:rPr lang="it-IT" dirty="0"/>
              <a:t>c) incrementi della misura minima dei versamenti;</a:t>
            </a:r>
            <a:br>
              <a:rPr lang="it-IT" dirty="0"/>
            </a:br>
            <a:r>
              <a:rPr lang="it-IT" dirty="0"/>
              <a:t>d) applicazione della disciplina ai dipendenti assunti dal 1° gennaio 2012 e ai dipendenti non iscritti.</a:t>
            </a:r>
            <a:br>
              <a:rPr lang="it-IT" dirty="0"/>
            </a:br>
            <a:r>
              <a:rPr lang="it-IT" dirty="0"/>
              <a:t>2. I soggetti di cui al comma 1 non possono in ogni caso istituire nuovi fondi di pensione complementare o per il trattamento di fine rapporto.</a:t>
            </a:r>
          </a:p>
          <a:p>
            <a:r>
              <a:rPr lang="it-IT" dirty="0"/>
              <a:t>Con l’art 7 della </a:t>
            </a:r>
            <a:r>
              <a:rPr lang="it-IT" dirty="0" err="1"/>
              <a:t>lr</a:t>
            </a:r>
            <a:r>
              <a:rPr lang="it-IT" dirty="0"/>
              <a:t> 40/2013, questo articolo trova applicazione, fino a nuova contrattazione collettiva, solo nei confronti dei fondi che non si trovano in equilibrio gestionale economico finanziario.</a:t>
            </a:r>
          </a:p>
        </p:txBody>
      </p:sp>
    </p:spTree>
    <p:extLst>
      <p:ext uri="{BB962C8B-B14F-4D97-AF65-F5344CB8AC3E}">
        <p14:creationId xmlns:p14="http://schemas.microsoft.com/office/powerpoint/2010/main" val="3272861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AEE136-5FDF-4BC3-954A-BCF919F92AB3}"/>
              </a:ext>
            </a:extLst>
          </p:cNvPr>
          <p:cNvSpPr>
            <a:spLocks noGrp="1"/>
          </p:cNvSpPr>
          <p:nvPr>
            <p:ph type="title"/>
          </p:nvPr>
        </p:nvSpPr>
        <p:spPr>
          <a:xfrm>
            <a:off x="685801" y="128427"/>
            <a:ext cx="10396882" cy="1110612"/>
          </a:xfrm>
        </p:spPr>
        <p:txBody>
          <a:bodyPr>
            <a:normAutofit fontScale="90000"/>
          </a:bodyPr>
          <a:lstStyle/>
          <a:p>
            <a:r>
              <a:rPr lang="it-IT" dirty="0"/>
              <a:t>Copertura finanziaria della </a:t>
            </a:r>
            <a:r>
              <a:rPr lang="it-IT" dirty="0" err="1"/>
              <a:t>lr</a:t>
            </a:r>
            <a:r>
              <a:rPr lang="it-IT" dirty="0"/>
              <a:t> 27/11</a:t>
            </a:r>
          </a:p>
        </p:txBody>
      </p:sp>
      <p:sp>
        <p:nvSpPr>
          <p:cNvPr id="3" name="Segnaposto contenuto 2">
            <a:extLst>
              <a:ext uri="{FF2B5EF4-FFF2-40B4-BE49-F238E27FC236}">
                <a16:creationId xmlns:a16="http://schemas.microsoft.com/office/drawing/2014/main" id="{3471414C-6520-4E48-8573-7E67528AA0ED}"/>
              </a:ext>
            </a:extLst>
          </p:cNvPr>
          <p:cNvSpPr>
            <a:spLocks noGrp="1"/>
          </p:cNvSpPr>
          <p:nvPr>
            <p:ph sz="quarter" idx="13"/>
          </p:nvPr>
        </p:nvSpPr>
        <p:spPr>
          <a:xfrm>
            <a:off x="-183962" y="1147058"/>
            <a:ext cx="11598552" cy="4404270"/>
          </a:xfrm>
        </p:spPr>
        <p:txBody>
          <a:bodyPr>
            <a:normAutofit lnSpcReduction="10000"/>
          </a:bodyPr>
          <a:lstStyle/>
          <a:p>
            <a:r>
              <a:rPr lang="it-IT" dirty="0"/>
              <a:t>1. Gli oneri derivanti dalla presente legge, ad eccezione di quelli di cui all'</a:t>
            </a:r>
            <a:r>
              <a:rPr lang="it-IT" i="1" u="sng" dirty="0">
                <a:hlinkClick r:id="rId2"/>
              </a:rPr>
              <a:t>articolo 4</a:t>
            </a:r>
            <a:r>
              <a:rPr lang="it-IT" dirty="0"/>
              <a:t>, comma 2, sono valutati in euro 10.250.000 annui e fanno carico all'UPB S01.02.002 del bilancio della Regione per gli anni 2011-2013 e a quelle corrispondenti dei bilanci per gli anni successivi; agli stessi oneri si fa fronte mediante utilizzo delle risorse già destinate agli interventi di cui alla </a:t>
            </a:r>
            <a:r>
              <a:rPr lang="it-IT" i="1" u="sng" dirty="0">
                <a:hlinkClick r:id="rId3"/>
              </a:rPr>
              <a:t>legge regionale n. 15 del 1965</a:t>
            </a:r>
            <a:r>
              <a:rPr lang="it-IT" dirty="0"/>
              <a:t>, e successive modifiche ed integrazioni, e iscritte in conto della medesima UPB S01.02.002 del bilancio della Regione per gli anni 2011-2013.</a:t>
            </a:r>
            <a:br>
              <a:rPr lang="it-IT" dirty="0"/>
            </a:br>
            <a:r>
              <a:rPr lang="it-IT" dirty="0"/>
              <a:t>2. Agli oneri di cui all'</a:t>
            </a:r>
            <a:r>
              <a:rPr lang="it-IT" i="1" u="sng" dirty="0">
                <a:hlinkClick r:id="rId2"/>
              </a:rPr>
              <a:t>articolo 4</a:t>
            </a:r>
            <a:r>
              <a:rPr lang="it-IT" dirty="0"/>
              <a:t>, comma 2, si provvede con legge finanziaria à termini dell'</a:t>
            </a:r>
            <a:r>
              <a:rPr lang="it-IT" i="1" u="sng" dirty="0">
                <a:hlinkClick r:id="rId4"/>
              </a:rPr>
              <a:t>articolo 4, comma 1, lettera e), della legge regionale 2 agosto 2006, n. 11</a:t>
            </a:r>
            <a:r>
              <a:rPr lang="it-IT" dirty="0"/>
              <a:t> (Norme in materia di programmazione, di bilancio e di contabilità della Regione autonoma della Sardegna. </a:t>
            </a:r>
          </a:p>
          <a:p>
            <a:r>
              <a:rPr lang="it-IT" dirty="0"/>
              <a:t> La </a:t>
            </a:r>
            <a:r>
              <a:rPr lang="it-IT" u="sng" dirty="0">
                <a:hlinkClick r:id="rId5"/>
              </a:rPr>
              <a:t>Corte costituzionale, con sentenza</a:t>
            </a:r>
            <a:r>
              <a:rPr lang="it-IT" u="sng" dirty="0"/>
              <a:t> </a:t>
            </a:r>
            <a:r>
              <a:rPr lang="it-IT" u="sng" dirty="0">
                <a:hlinkClick r:id="rId5"/>
              </a:rPr>
              <a:t>n. 26 DEL 15 febbraio 2013, </a:t>
            </a:r>
            <a:r>
              <a:rPr lang="it-IT" dirty="0"/>
              <a:t> ha dichiarato, tra l'altro, l'illegittimità costituzionale dell'</a:t>
            </a:r>
            <a:r>
              <a:rPr lang="it-IT" i="1" u="sng" dirty="0">
                <a:hlinkClick r:id="rId2"/>
              </a:rPr>
              <a:t>art. 4, comma 2,</a:t>
            </a:r>
            <a:r>
              <a:rPr lang="it-IT" dirty="0"/>
              <a:t> della presente legge e, in via consequenziale, l'illegittimità costituzionale del presente comma.</a:t>
            </a:r>
          </a:p>
        </p:txBody>
      </p:sp>
    </p:spTree>
    <p:extLst>
      <p:ext uri="{BB962C8B-B14F-4D97-AF65-F5344CB8AC3E}">
        <p14:creationId xmlns:p14="http://schemas.microsoft.com/office/powerpoint/2010/main" val="1562229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041CB-F344-41AA-BF60-9E9C220F4D74}"/>
              </a:ext>
            </a:extLst>
          </p:cNvPr>
          <p:cNvSpPr>
            <a:spLocks noGrp="1"/>
          </p:cNvSpPr>
          <p:nvPr>
            <p:ph type="title"/>
          </p:nvPr>
        </p:nvSpPr>
        <p:spPr>
          <a:xfrm>
            <a:off x="685801" y="97604"/>
            <a:ext cx="10396882" cy="1740161"/>
          </a:xfrm>
        </p:spPr>
        <p:txBody>
          <a:bodyPr>
            <a:normAutofit fontScale="90000"/>
          </a:bodyPr>
          <a:lstStyle/>
          <a:p>
            <a:r>
              <a:rPr lang="it-IT" dirty="0"/>
              <a:t>Elementi di disallineamento della previdenza ras rispetto ai principi generali dell’ordinamento</a:t>
            </a:r>
          </a:p>
        </p:txBody>
      </p:sp>
      <p:sp>
        <p:nvSpPr>
          <p:cNvPr id="3" name="Segnaposto contenuto 2">
            <a:extLst>
              <a:ext uri="{FF2B5EF4-FFF2-40B4-BE49-F238E27FC236}">
                <a16:creationId xmlns:a16="http://schemas.microsoft.com/office/drawing/2014/main" id="{4D855879-05F7-4357-8C39-904500D10D99}"/>
              </a:ext>
            </a:extLst>
          </p:cNvPr>
          <p:cNvSpPr>
            <a:spLocks noGrp="1"/>
          </p:cNvSpPr>
          <p:nvPr>
            <p:ph sz="quarter" idx="13"/>
          </p:nvPr>
        </p:nvSpPr>
        <p:spPr>
          <a:xfrm>
            <a:off x="118153" y="2604498"/>
            <a:ext cx="11388045" cy="3673011"/>
          </a:xfrm>
        </p:spPr>
        <p:txBody>
          <a:bodyPr>
            <a:normAutofit fontScale="62500" lnSpcReduction="20000"/>
          </a:bodyPr>
          <a:lstStyle/>
          <a:p>
            <a:r>
              <a:rPr lang="it-IT" sz="3800" dirty="0"/>
              <a:t>- facoltatività;</a:t>
            </a:r>
          </a:p>
          <a:p>
            <a:r>
              <a:rPr lang="it-IT" sz="3800" dirty="0"/>
              <a:t>- </a:t>
            </a:r>
            <a:r>
              <a:rPr lang="it-IT" sz="3800" dirty="0" err="1"/>
              <a:t>universalita’</a:t>
            </a:r>
            <a:r>
              <a:rPr lang="it-IT" sz="3800" dirty="0"/>
              <a:t>;</a:t>
            </a:r>
          </a:p>
          <a:p>
            <a:r>
              <a:rPr lang="it-IT" sz="3800" dirty="0"/>
              <a:t>- modalità di accesso;</a:t>
            </a:r>
          </a:p>
          <a:p>
            <a:r>
              <a:rPr lang="it-IT" sz="3800" dirty="0"/>
              <a:t>- Percentuali di contribuzione;</a:t>
            </a:r>
          </a:p>
          <a:p>
            <a:r>
              <a:rPr lang="it-IT" sz="3800" dirty="0"/>
              <a:t>- scelta degli investimenti e trasparenza;</a:t>
            </a:r>
          </a:p>
          <a:p>
            <a:r>
              <a:rPr lang="it-IT" sz="3800" dirty="0"/>
              <a:t>- fiscalità;</a:t>
            </a:r>
          </a:p>
          <a:p>
            <a:r>
              <a:rPr lang="it-IT" sz="3800" dirty="0"/>
              <a:t>- gestione e controlli sul fondo;</a:t>
            </a:r>
          </a:p>
          <a:p>
            <a:endParaRPr lang="it-IT" sz="2600" dirty="0"/>
          </a:p>
          <a:p>
            <a:endParaRPr lang="it-IT" dirty="0"/>
          </a:p>
          <a:p>
            <a:pPr marL="0" indent="0">
              <a:buNone/>
            </a:pPr>
            <a:endParaRPr lang="it-IT" dirty="0"/>
          </a:p>
        </p:txBody>
      </p:sp>
    </p:spTree>
    <p:extLst>
      <p:ext uri="{BB962C8B-B14F-4D97-AF65-F5344CB8AC3E}">
        <p14:creationId xmlns:p14="http://schemas.microsoft.com/office/powerpoint/2010/main" val="18946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E089F-C34C-4E1C-8DF3-0DAE37E9AFEF}"/>
              </a:ext>
            </a:extLst>
          </p:cNvPr>
          <p:cNvSpPr>
            <a:spLocks noGrp="1"/>
          </p:cNvSpPr>
          <p:nvPr>
            <p:ph type="title"/>
          </p:nvPr>
        </p:nvSpPr>
        <p:spPr>
          <a:xfrm>
            <a:off x="685801" y="43286"/>
            <a:ext cx="10396882" cy="1531213"/>
          </a:xfrm>
        </p:spPr>
        <p:txBody>
          <a:bodyPr>
            <a:normAutofit fontScale="90000"/>
          </a:bodyPr>
          <a:lstStyle/>
          <a:p>
            <a:r>
              <a:rPr lang="it-IT" dirty="0"/>
              <a:t>Esempio di previdenza pubblica: il fondo </a:t>
            </a:r>
            <a:r>
              <a:rPr lang="it-IT" dirty="0" err="1"/>
              <a:t>perseo</a:t>
            </a:r>
            <a:r>
              <a:rPr lang="it-IT" dirty="0"/>
              <a:t> </a:t>
            </a:r>
            <a:r>
              <a:rPr lang="it-IT" dirty="0" err="1"/>
              <a:t>sirio</a:t>
            </a:r>
            <a:endParaRPr lang="it-IT" dirty="0"/>
          </a:p>
        </p:txBody>
      </p:sp>
      <p:sp>
        <p:nvSpPr>
          <p:cNvPr id="3" name="Segnaposto contenuto 2">
            <a:extLst>
              <a:ext uri="{FF2B5EF4-FFF2-40B4-BE49-F238E27FC236}">
                <a16:creationId xmlns:a16="http://schemas.microsoft.com/office/drawing/2014/main" id="{DAC98425-6BBA-4643-951E-91187E7EDD04}"/>
              </a:ext>
            </a:extLst>
          </p:cNvPr>
          <p:cNvSpPr>
            <a:spLocks noGrp="1"/>
          </p:cNvSpPr>
          <p:nvPr>
            <p:ph sz="quarter" idx="13"/>
          </p:nvPr>
        </p:nvSpPr>
        <p:spPr>
          <a:xfrm>
            <a:off x="183962" y="1466286"/>
            <a:ext cx="11432705" cy="4112095"/>
          </a:xfrm>
        </p:spPr>
        <p:txBody>
          <a:bodyPr>
            <a:normAutofit/>
          </a:bodyPr>
          <a:lstStyle/>
          <a:p>
            <a:r>
              <a:rPr lang="it-IT" dirty="0"/>
              <a:t>Il Funzionamento del fondo Pensione negoziale Perseo Sirio si basa sui seguenti principi: </a:t>
            </a:r>
          </a:p>
          <a:p>
            <a:r>
              <a:rPr lang="it-IT" dirty="0"/>
              <a:t>1. Adesione volontaria (non c’è nessun obbligo ad aderire); </a:t>
            </a:r>
          </a:p>
          <a:p>
            <a:r>
              <a:rPr lang="it-IT" dirty="0"/>
              <a:t>2. Senza scopo di lucro (Perseo Sirio è un’associazione senza obiettivo di generare profitti); </a:t>
            </a:r>
          </a:p>
          <a:p>
            <a:r>
              <a:rPr lang="it-IT" dirty="0"/>
              <a:t>3. Capitalizzazione individuale (ogni iscritto a Perseo Sirio ha un proprio «conto individuale»); 4. Contribuzione definita (La prestazione che erogherà il Fondo dipenderà dai contributi versati dal lavoratore e dal suo datore di lavoro e dai rendimenti conseguiti dal Fondo) </a:t>
            </a:r>
          </a:p>
          <a:p>
            <a:r>
              <a:rPr lang="it-IT" dirty="0"/>
              <a:t>5. Fiscalità agevolata (il legislatore ha voluto incentivare l’adesione ai Fondi Pensione concedendo sconti fiscali a chi aderisce)</a:t>
            </a:r>
          </a:p>
        </p:txBody>
      </p:sp>
    </p:spTree>
    <p:extLst>
      <p:ext uri="{BB962C8B-B14F-4D97-AF65-F5344CB8AC3E}">
        <p14:creationId xmlns:p14="http://schemas.microsoft.com/office/powerpoint/2010/main" val="242096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751192-0F78-443D-91B8-0ACC27FC2B09}"/>
              </a:ext>
            </a:extLst>
          </p:cNvPr>
          <p:cNvSpPr>
            <a:spLocks noGrp="1"/>
          </p:cNvSpPr>
          <p:nvPr>
            <p:ph type="title"/>
          </p:nvPr>
        </p:nvSpPr>
        <p:spPr/>
        <p:txBody>
          <a:bodyPr/>
          <a:lstStyle/>
          <a:p>
            <a:r>
              <a:rPr lang="it-IT" dirty="0"/>
              <a:t>Previdenza complementare 1</a:t>
            </a:r>
          </a:p>
        </p:txBody>
      </p:sp>
      <p:sp>
        <p:nvSpPr>
          <p:cNvPr id="3" name="Segnaposto contenuto 2">
            <a:extLst>
              <a:ext uri="{FF2B5EF4-FFF2-40B4-BE49-F238E27FC236}">
                <a16:creationId xmlns:a16="http://schemas.microsoft.com/office/drawing/2014/main" id="{7D12FFD2-E8DA-4E26-BE8D-69A331C94CEC}"/>
              </a:ext>
            </a:extLst>
          </p:cNvPr>
          <p:cNvSpPr>
            <a:spLocks noGrp="1"/>
          </p:cNvSpPr>
          <p:nvPr>
            <p:ph sz="quarter" idx="13"/>
          </p:nvPr>
        </p:nvSpPr>
        <p:spPr>
          <a:xfrm>
            <a:off x="70338" y="1623196"/>
            <a:ext cx="11220961" cy="3751390"/>
          </a:xfrm>
        </p:spPr>
        <p:txBody>
          <a:bodyPr>
            <a:normAutofit/>
          </a:bodyPr>
          <a:lstStyle/>
          <a:p>
            <a:r>
              <a:rPr lang="it-IT" sz="2400" dirty="0"/>
              <a:t>A partire dagli anni '90 il nostro sistema pensionistico, pubblico e obbligatorio, è stato profondamente modificato. </a:t>
            </a:r>
          </a:p>
          <a:p>
            <a:r>
              <a:rPr lang="it-IT" sz="2400" dirty="0"/>
              <a:t>Con il progressivo aumento della durata della vita media, che determina un allungamento del periodo di pagamento delle pensioni, e il rallentamento della crescita economica, le regole di determinazione delle pensioni sono state riviste anche in funzione delle esigenze di sostenibilità dei conti pubblici. </a:t>
            </a:r>
          </a:p>
        </p:txBody>
      </p:sp>
    </p:spTree>
    <p:extLst>
      <p:ext uri="{BB962C8B-B14F-4D97-AF65-F5344CB8AC3E}">
        <p14:creationId xmlns:p14="http://schemas.microsoft.com/office/powerpoint/2010/main" val="330426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217962-4CC2-45C2-82A9-0FCD98B52C56}"/>
              </a:ext>
            </a:extLst>
          </p:cNvPr>
          <p:cNvSpPr>
            <a:spLocks noGrp="1"/>
          </p:cNvSpPr>
          <p:nvPr>
            <p:ph type="title"/>
          </p:nvPr>
        </p:nvSpPr>
        <p:spPr/>
        <p:txBody>
          <a:bodyPr/>
          <a:lstStyle/>
          <a:p>
            <a:r>
              <a:rPr lang="it-IT" dirty="0"/>
              <a:t>Previdenza complementare 2</a:t>
            </a:r>
          </a:p>
        </p:txBody>
      </p:sp>
      <p:sp>
        <p:nvSpPr>
          <p:cNvPr id="3" name="Segnaposto contenuto 2">
            <a:extLst>
              <a:ext uri="{FF2B5EF4-FFF2-40B4-BE49-F238E27FC236}">
                <a16:creationId xmlns:a16="http://schemas.microsoft.com/office/drawing/2014/main" id="{5E8A48A4-4166-42E8-8AE4-DBB64B596EC9}"/>
              </a:ext>
            </a:extLst>
          </p:cNvPr>
          <p:cNvSpPr>
            <a:spLocks noGrp="1"/>
          </p:cNvSpPr>
          <p:nvPr>
            <p:ph sz="quarter" idx="13"/>
          </p:nvPr>
        </p:nvSpPr>
        <p:spPr>
          <a:xfrm>
            <a:off x="313362" y="685800"/>
            <a:ext cx="10767145" cy="4688785"/>
          </a:xfrm>
        </p:spPr>
        <p:txBody>
          <a:bodyPr>
            <a:normAutofit/>
          </a:bodyPr>
          <a:lstStyle/>
          <a:p>
            <a:r>
              <a:rPr lang="it-IT" sz="2400" dirty="0"/>
              <a:t>Tali modifiche fanno sì che, nel tempo, le nuove pensioni, in rapporto all’ultima retribuzione percepita (il “tasso di sostituzione”), saranno più basse rispetto a quelle degli attuali pensionati. E' questa la ragione principale per cui alla previdenza obbligatoria viene affiancato un secondo pilastro: la previdenza complementare. </a:t>
            </a:r>
          </a:p>
        </p:txBody>
      </p:sp>
      <p:sp>
        <p:nvSpPr>
          <p:cNvPr id="4" name="Rettangolo 3">
            <a:extLst>
              <a:ext uri="{FF2B5EF4-FFF2-40B4-BE49-F238E27FC236}">
                <a16:creationId xmlns:a16="http://schemas.microsoft.com/office/drawing/2014/main" id="{DD999BBE-4459-4F55-B67D-CBA508615869}"/>
              </a:ext>
            </a:extLst>
          </p:cNvPr>
          <p:cNvSpPr/>
          <p:nvPr/>
        </p:nvSpPr>
        <p:spPr>
          <a:xfrm>
            <a:off x="976045" y="4982967"/>
            <a:ext cx="8013844" cy="369332"/>
          </a:xfrm>
          <a:prstGeom prst="rect">
            <a:avLst/>
          </a:prstGeom>
        </p:spPr>
        <p:txBody>
          <a:bodyPr wrap="square">
            <a:spAutoFit/>
          </a:bodyPr>
          <a:lstStyle/>
          <a:p>
            <a:r>
              <a:rPr lang="it-IT" dirty="0">
                <a:hlinkClick r:id="rId3"/>
              </a:rPr>
              <a:t>http://www.covip.it/wp-content/uploads/evoluzionedelsistemapensionistico.pdf</a:t>
            </a:r>
            <a:endParaRPr lang="it-IT" dirty="0"/>
          </a:p>
        </p:txBody>
      </p:sp>
    </p:spTree>
    <p:extLst>
      <p:ext uri="{BB962C8B-B14F-4D97-AF65-F5344CB8AC3E}">
        <p14:creationId xmlns:p14="http://schemas.microsoft.com/office/powerpoint/2010/main" val="361998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1512B8-9924-4BC7-9177-4D81F75AF45B}"/>
              </a:ext>
            </a:extLst>
          </p:cNvPr>
          <p:cNvSpPr>
            <a:spLocks noGrp="1"/>
          </p:cNvSpPr>
          <p:nvPr>
            <p:ph type="title"/>
          </p:nvPr>
        </p:nvSpPr>
        <p:spPr>
          <a:xfrm>
            <a:off x="685801" y="215758"/>
            <a:ext cx="10396882" cy="1135294"/>
          </a:xfrm>
        </p:spPr>
        <p:txBody>
          <a:bodyPr/>
          <a:lstStyle/>
          <a:p>
            <a:r>
              <a:rPr lang="it-IT" dirty="0" err="1"/>
              <a:t>Modalita’</a:t>
            </a:r>
            <a:r>
              <a:rPr lang="it-IT" dirty="0"/>
              <a:t> di funzionamento</a:t>
            </a:r>
          </a:p>
        </p:txBody>
      </p:sp>
      <p:sp>
        <p:nvSpPr>
          <p:cNvPr id="3" name="Segnaposto contenuto 2">
            <a:extLst>
              <a:ext uri="{FF2B5EF4-FFF2-40B4-BE49-F238E27FC236}">
                <a16:creationId xmlns:a16="http://schemas.microsoft.com/office/drawing/2014/main" id="{86A381EF-DF6C-4820-A9EA-7121FF36C864}"/>
              </a:ext>
            </a:extLst>
          </p:cNvPr>
          <p:cNvSpPr>
            <a:spLocks noGrp="1"/>
          </p:cNvSpPr>
          <p:nvPr>
            <p:ph sz="quarter" idx="13"/>
          </p:nvPr>
        </p:nvSpPr>
        <p:spPr>
          <a:xfrm>
            <a:off x="395556" y="1168701"/>
            <a:ext cx="10684952" cy="4205885"/>
          </a:xfrm>
        </p:spPr>
        <p:txBody>
          <a:bodyPr>
            <a:noAutofit/>
          </a:bodyPr>
          <a:lstStyle/>
          <a:p>
            <a:r>
              <a:rPr lang="it-IT" sz="2400" dirty="0"/>
              <a:t>Per un lavoratore dipendente, la posizione individuale si determina così: </a:t>
            </a:r>
          </a:p>
          <a:p>
            <a:pPr marL="269875" indent="0">
              <a:buNone/>
            </a:pPr>
            <a:r>
              <a:rPr lang="it-IT" sz="2400" dirty="0"/>
              <a:t>Il contributo e il Trattamento di fine rapporto (TFR) + Il contributo del tuo       datore di  lavoro + I rendimenti dell’investimento al netto della fiscalità – i costi.</a:t>
            </a:r>
          </a:p>
          <a:p>
            <a:r>
              <a:rPr lang="it-IT" sz="2400" dirty="0"/>
              <a:t> Al momento del pensionamento la tua posizione individuale verrà trasformata in una rendita che costituirà la tua pensione complementare, sulla base di un coefficiente che tiene conto della vita attesa.</a:t>
            </a:r>
          </a:p>
        </p:txBody>
      </p:sp>
    </p:spTree>
    <p:extLst>
      <p:ext uri="{BB962C8B-B14F-4D97-AF65-F5344CB8AC3E}">
        <p14:creationId xmlns:p14="http://schemas.microsoft.com/office/powerpoint/2010/main" val="376445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26DE9-188E-47A3-8AC2-D69E2C17C944}"/>
              </a:ext>
            </a:extLst>
          </p:cNvPr>
          <p:cNvSpPr>
            <a:spLocks noGrp="1"/>
          </p:cNvSpPr>
          <p:nvPr>
            <p:ph type="title"/>
          </p:nvPr>
        </p:nvSpPr>
        <p:spPr/>
        <p:txBody>
          <a:bodyPr/>
          <a:lstStyle/>
          <a:p>
            <a:r>
              <a:rPr lang="it-IT" dirty="0"/>
              <a:t>adesione</a:t>
            </a:r>
          </a:p>
        </p:txBody>
      </p:sp>
      <p:sp>
        <p:nvSpPr>
          <p:cNvPr id="3" name="Segnaposto contenuto 2">
            <a:extLst>
              <a:ext uri="{FF2B5EF4-FFF2-40B4-BE49-F238E27FC236}">
                <a16:creationId xmlns:a16="http://schemas.microsoft.com/office/drawing/2014/main" id="{953E1D5D-A477-47F3-8314-820FEFC5D3BE}"/>
              </a:ext>
            </a:extLst>
          </p:cNvPr>
          <p:cNvSpPr>
            <a:spLocks noGrp="1"/>
          </p:cNvSpPr>
          <p:nvPr>
            <p:ph sz="quarter" idx="13"/>
          </p:nvPr>
        </p:nvSpPr>
        <p:spPr>
          <a:xfrm>
            <a:off x="616450" y="904126"/>
            <a:ext cx="10464058" cy="4470459"/>
          </a:xfrm>
        </p:spPr>
        <p:txBody>
          <a:bodyPr/>
          <a:lstStyle/>
          <a:p>
            <a:r>
              <a:rPr lang="it-IT" dirty="0"/>
              <a:t>Tutti possono aderire alla previdenza complementare. L’adesione è volontaria. </a:t>
            </a:r>
          </a:p>
          <a:p>
            <a:r>
              <a:rPr lang="it-IT" dirty="0"/>
              <a:t>E’ possibile aderire secondo quanto previsto dagli accordi collettivi che trovano applicazione in quel settore, in quell’azienda o in quel territorio (adesione collettiva). </a:t>
            </a:r>
          </a:p>
          <a:p>
            <a:r>
              <a:rPr lang="it-IT" dirty="0"/>
              <a:t>Tali accordi individuano il fondo pensione di riferimento (negoziale, aperto e preesistente) al quale puoi aderire e la misura minima della contribuzione. Il lavoratore dipendente oltre al suo contributo beneficia anche del contributo del datore di lavoro.</a:t>
            </a:r>
          </a:p>
        </p:txBody>
      </p:sp>
    </p:spTree>
    <p:extLst>
      <p:ext uri="{BB962C8B-B14F-4D97-AF65-F5344CB8AC3E}">
        <p14:creationId xmlns:p14="http://schemas.microsoft.com/office/powerpoint/2010/main" val="407517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1A881-BCB3-40DE-B16D-083A946AAA12}"/>
              </a:ext>
            </a:extLst>
          </p:cNvPr>
          <p:cNvSpPr>
            <a:spLocks noGrp="1"/>
          </p:cNvSpPr>
          <p:nvPr>
            <p:ph type="title"/>
          </p:nvPr>
        </p:nvSpPr>
        <p:spPr>
          <a:xfrm>
            <a:off x="580489" y="210620"/>
            <a:ext cx="10502193" cy="1309955"/>
          </a:xfrm>
        </p:spPr>
        <p:txBody>
          <a:bodyPr>
            <a:normAutofit fontScale="90000"/>
          </a:bodyPr>
          <a:lstStyle/>
          <a:p>
            <a:r>
              <a:rPr lang="it-IT" dirty="0"/>
              <a:t>Valutazioni al momento dell’adesione</a:t>
            </a:r>
          </a:p>
        </p:txBody>
      </p:sp>
      <p:sp>
        <p:nvSpPr>
          <p:cNvPr id="3" name="Segnaposto contenuto 2">
            <a:extLst>
              <a:ext uri="{FF2B5EF4-FFF2-40B4-BE49-F238E27FC236}">
                <a16:creationId xmlns:a16="http://schemas.microsoft.com/office/drawing/2014/main" id="{BA1A35CD-F58D-4FB3-ADA4-A6887A7889E2}"/>
              </a:ext>
            </a:extLst>
          </p:cNvPr>
          <p:cNvSpPr>
            <a:spLocks noGrp="1"/>
          </p:cNvSpPr>
          <p:nvPr>
            <p:ph sz="quarter" idx="13"/>
          </p:nvPr>
        </p:nvSpPr>
        <p:spPr>
          <a:xfrm>
            <a:off x="0" y="2522307"/>
            <a:ext cx="11666306" cy="2183258"/>
          </a:xfrm>
        </p:spPr>
        <p:txBody>
          <a:bodyPr>
            <a:noAutofit/>
          </a:bodyPr>
          <a:lstStyle/>
          <a:p>
            <a:r>
              <a:rPr lang="it-IT" dirty="0"/>
              <a:t>verifica che il tuo contratto di lavoro preveda la possibilità di aderire a un fondo pensione di riferimento (negoziale, aperto o preesistente) in virtù di un accordo collettivo o di un regolamento aziendale. </a:t>
            </a:r>
          </a:p>
          <a:p>
            <a:r>
              <a:rPr lang="it-IT" dirty="0"/>
              <a:t>confronta i costi applicati dalle diverse forme pensionistiche complementari attraverso il comparatore dei costi pubblicato sul sito della COVIP (http://www.covip.it/</a:t>
            </a:r>
            <a:r>
              <a:rPr lang="it-IT" dirty="0" err="1"/>
              <a:t>isc_dinamico</a:t>
            </a:r>
            <a:r>
              <a:rPr lang="it-IT" dirty="0"/>
              <a:t>/). I costi che sostieni possono ridurre significativamente l’importo della tua pensione futura; </a:t>
            </a:r>
          </a:p>
          <a:p>
            <a:r>
              <a:rPr lang="it-IT" dirty="0"/>
              <a:t> verifica quali sono le linee di investimento che ti vengono proposte, i rischi finanziari connessi e valuta quella più adatta alle tue esigenze previdenziali. Nel caso di adesione a più forme pensionistiche complementari, verifica la convenienza a mantenere aperte le diverse posizioni, anche sotto il profilo dei costi.</a:t>
            </a:r>
          </a:p>
        </p:txBody>
      </p:sp>
    </p:spTree>
    <p:extLst>
      <p:ext uri="{BB962C8B-B14F-4D97-AF65-F5344CB8AC3E}">
        <p14:creationId xmlns:p14="http://schemas.microsoft.com/office/powerpoint/2010/main" val="115275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76D55-5EDC-4450-ABEB-DA050F120701}"/>
              </a:ext>
            </a:extLst>
          </p:cNvPr>
          <p:cNvSpPr>
            <a:spLocks noGrp="1"/>
          </p:cNvSpPr>
          <p:nvPr>
            <p:ph type="title"/>
          </p:nvPr>
        </p:nvSpPr>
        <p:spPr>
          <a:xfrm>
            <a:off x="685801" y="154113"/>
            <a:ext cx="10396882" cy="1329302"/>
          </a:xfrm>
        </p:spPr>
        <p:txBody>
          <a:bodyPr/>
          <a:lstStyle/>
          <a:p>
            <a:r>
              <a:rPr lang="it-IT" dirty="0"/>
              <a:t>Prestazioni erogate</a:t>
            </a:r>
          </a:p>
        </p:txBody>
      </p:sp>
      <p:sp>
        <p:nvSpPr>
          <p:cNvPr id="3" name="Segnaposto contenuto 2">
            <a:extLst>
              <a:ext uri="{FF2B5EF4-FFF2-40B4-BE49-F238E27FC236}">
                <a16:creationId xmlns:a16="http://schemas.microsoft.com/office/drawing/2014/main" id="{659A8277-AC96-4055-8D81-2BBF8BA7BCFE}"/>
              </a:ext>
            </a:extLst>
          </p:cNvPr>
          <p:cNvSpPr>
            <a:spLocks noGrp="1"/>
          </p:cNvSpPr>
          <p:nvPr>
            <p:ph sz="quarter" idx="13"/>
          </p:nvPr>
        </p:nvSpPr>
        <p:spPr>
          <a:xfrm>
            <a:off x="107879" y="1643866"/>
            <a:ext cx="11573838" cy="3730720"/>
          </a:xfrm>
        </p:spPr>
        <p:txBody>
          <a:bodyPr>
            <a:noAutofit/>
          </a:bodyPr>
          <a:lstStyle/>
          <a:p>
            <a:r>
              <a:rPr lang="it-IT" sz="2400" dirty="0"/>
              <a:t>Al raggiungimento dei requisiti per la pensione obbligatoria e a condizione che tu abbia almeno cinque anni di partecipazione alla previdenza complementare, potrai scegliere quale tipo di prestazione ottenere con la tua posizione individuale:  </a:t>
            </a:r>
          </a:p>
          <a:p>
            <a:pPr marL="0" indent="0">
              <a:buNone/>
            </a:pPr>
            <a:r>
              <a:rPr lang="it-IT" sz="2400" dirty="0"/>
              <a:t>    -  trasformare la tua posizione individuale tutta in rendita, ricevendo così la tua pensione  complementare per tutta la vita; </a:t>
            </a:r>
          </a:p>
          <a:p>
            <a:pPr marL="0" indent="0">
              <a:buNone/>
            </a:pPr>
            <a:r>
              <a:rPr lang="it-IT" sz="2400" dirty="0"/>
              <a:t>   -  ottenere fino a un massimo del 50% del capitale accumulato in un'unica soluzione e il restante in rendita;  </a:t>
            </a:r>
          </a:p>
          <a:p>
            <a:pPr marL="0" indent="0">
              <a:buNone/>
            </a:pPr>
            <a:r>
              <a:rPr lang="it-IT" sz="2400" dirty="0"/>
              <a:t>  -  liquidare tutta la tua posizione in capitale, se rientri nei casi previsti dalla legge.</a:t>
            </a:r>
          </a:p>
        </p:txBody>
      </p:sp>
    </p:spTree>
    <p:extLst>
      <p:ext uri="{BB962C8B-B14F-4D97-AF65-F5344CB8AC3E}">
        <p14:creationId xmlns:p14="http://schemas.microsoft.com/office/powerpoint/2010/main" val="36406096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Template>
  <TotalTime>413</TotalTime>
  <Words>4242</Words>
  <Application>Microsoft Macintosh PowerPoint</Application>
  <PresentationFormat>Widescreen</PresentationFormat>
  <Paragraphs>189</Paragraphs>
  <Slides>37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37</vt:i4>
      </vt:variant>
    </vt:vector>
  </HeadingPairs>
  <TitlesOfParts>
    <vt:vector size="42" baseType="lpstr">
      <vt:lpstr>Arial</vt:lpstr>
      <vt:lpstr>Calibri</vt:lpstr>
      <vt:lpstr>Impact</vt:lpstr>
      <vt:lpstr>Titillium Web</vt:lpstr>
      <vt:lpstr>Evento</vt:lpstr>
      <vt:lpstr>Previdenza complementare e fitq</vt:lpstr>
      <vt:lpstr>Indice slides</vt:lpstr>
      <vt:lpstr>Indice slides</vt:lpstr>
      <vt:lpstr>Previdenza complementare 1</vt:lpstr>
      <vt:lpstr>Previdenza complementare 2</vt:lpstr>
      <vt:lpstr>Modalita’ di funzionamento</vt:lpstr>
      <vt:lpstr>adesione</vt:lpstr>
      <vt:lpstr>Valutazioni al momento dell’adesione</vt:lpstr>
      <vt:lpstr>Prestazioni erogate</vt:lpstr>
      <vt:lpstr>Anticipazioni e riscatti</vt:lpstr>
      <vt:lpstr>fiscalità</vt:lpstr>
      <vt:lpstr>vigilanza</vt:lpstr>
      <vt:lpstr>Previdenza complementare in regione sardegna</vt:lpstr>
      <vt:lpstr>Finalità della riforma</vt:lpstr>
      <vt:lpstr>trattamento delle posizioni non presenti nel fitq al 31.12.2011</vt:lpstr>
      <vt:lpstr>trattamento delle posizioni presenti nel fitq al 31.12.2011</vt:lpstr>
      <vt:lpstr>Alimentazione del fondo</vt:lpstr>
      <vt:lpstr>Altre entrate</vt:lpstr>
      <vt:lpstr>Rinvio contrattuale</vt:lpstr>
      <vt:lpstr>Prestazioni erogate dal fondo</vt:lpstr>
      <vt:lpstr>Posizione contributiva individuale</vt:lpstr>
      <vt:lpstr>Rendita vitalizia 1</vt:lpstr>
      <vt:lpstr>Rendita vitalizia 2</vt:lpstr>
      <vt:lpstr>Integrazione della pensione diretta o di reversibilità</vt:lpstr>
      <vt:lpstr>Riconoscimento una tantum</vt:lpstr>
      <vt:lpstr>Trattamento fine rapporto</vt:lpstr>
      <vt:lpstr>anticipazioni</vt:lpstr>
      <vt:lpstr>Piccoli prestiti</vt:lpstr>
      <vt:lpstr>Programmazione risorse per anticipazioni e piccoli prestiti</vt:lpstr>
      <vt:lpstr>Comitato amministrativo del fondo</vt:lpstr>
      <vt:lpstr>FUNZIONAMENTO DEL COMITATO amministrativo</vt:lpstr>
      <vt:lpstr>Bilancio e revisione del fondo</vt:lpstr>
      <vt:lpstr>Remunerazione componenti e dotazione organica</vt:lpstr>
      <vt:lpstr>Omogeneita’ nel comparto</vt:lpstr>
      <vt:lpstr>Copertura finanziaria della lr 27/11</vt:lpstr>
      <vt:lpstr>Elementi di disallineamento della previdenza ras rispetto ai principi generali dell’ordinamento</vt:lpstr>
      <vt:lpstr>Esempio di previdenza pubblica: il fondo perseo sirio</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Previdenza complementare e fitq</dc:title>
  <dc:creator>Fabio Atzeni</dc:creator>
  <cp:lastModifiedBy>Enrico Lobina</cp:lastModifiedBy>
  <cp:revision>43</cp:revision>
  <dcterms:created xsi:type="dcterms:W3CDTF">2020-03-23T11:58:40Z</dcterms:created>
  <dcterms:modified xsi:type="dcterms:W3CDTF">2020-05-17T08:34:21Z</dcterms:modified>
</cp:coreProperties>
</file>